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72" r:id="rId2"/>
  </p:sldMasterIdLst>
  <p:notesMasterIdLst>
    <p:notesMasterId r:id="rId122"/>
  </p:notesMasterIdLst>
  <p:sldIdLst>
    <p:sldId id="348" r:id="rId3"/>
    <p:sldId id="334" r:id="rId4"/>
    <p:sldId id="326" r:id="rId5"/>
    <p:sldId id="315" r:id="rId6"/>
    <p:sldId id="327" r:id="rId7"/>
    <p:sldId id="331" r:id="rId8"/>
    <p:sldId id="329" r:id="rId9"/>
    <p:sldId id="332" r:id="rId10"/>
    <p:sldId id="333" r:id="rId11"/>
    <p:sldId id="349" r:id="rId12"/>
    <p:sldId id="335" r:id="rId13"/>
    <p:sldId id="336" r:id="rId14"/>
    <p:sldId id="337" r:id="rId15"/>
    <p:sldId id="1051" r:id="rId16"/>
    <p:sldId id="353" r:id="rId17"/>
    <p:sldId id="362" r:id="rId18"/>
    <p:sldId id="338" r:id="rId19"/>
    <p:sldId id="339" r:id="rId20"/>
    <p:sldId id="350" r:id="rId21"/>
    <p:sldId id="340" r:id="rId22"/>
    <p:sldId id="341" r:id="rId23"/>
    <p:sldId id="342" r:id="rId24"/>
    <p:sldId id="351" r:id="rId25"/>
    <p:sldId id="352" r:id="rId26"/>
    <p:sldId id="344" r:id="rId27"/>
    <p:sldId id="354" r:id="rId28"/>
    <p:sldId id="356" r:id="rId29"/>
    <p:sldId id="363" r:id="rId30"/>
    <p:sldId id="364" r:id="rId31"/>
    <p:sldId id="366" r:id="rId32"/>
    <p:sldId id="367" r:id="rId33"/>
    <p:sldId id="368" r:id="rId34"/>
    <p:sldId id="373" r:id="rId35"/>
    <p:sldId id="370" r:id="rId36"/>
    <p:sldId id="369" r:id="rId37"/>
    <p:sldId id="359" r:id="rId38"/>
    <p:sldId id="1057" r:id="rId39"/>
    <p:sldId id="1056" r:id="rId40"/>
    <p:sldId id="1055" r:id="rId41"/>
    <p:sldId id="1054" r:id="rId42"/>
    <p:sldId id="385" r:id="rId43"/>
    <p:sldId id="1053" r:id="rId44"/>
    <p:sldId id="375" r:id="rId45"/>
    <p:sldId id="376" r:id="rId46"/>
    <p:sldId id="377" r:id="rId47"/>
    <p:sldId id="1052" r:id="rId48"/>
    <p:sldId id="386" r:id="rId49"/>
    <p:sldId id="379" r:id="rId50"/>
    <p:sldId id="295" r:id="rId51"/>
    <p:sldId id="312" r:id="rId52"/>
    <p:sldId id="387" r:id="rId53"/>
    <p:sldId id="380" r:id="rId54"/>
    <p:sldId id="296" r:id="rId55"/>
    <p:sldId id="388" r:id="rId56"/>
    <p:sldId id="381" r:id="rId57"/>
    <p:sldId id="382" r:id="rId58"/>
    <p:sldId id="383" r:id="rId59"/>
    <p:sldId id="384" r:id="rId60"/>
    <p:sldId id="294" r:id="rId61"/>
    <p:sldId id="972" r:id="rId62"/>
    <p:sldId id="1043" r:id="rId63"/>
    <p:sldId id="855" r:id="rId64"/>
    <p:sldId id="973" r:id="rId65"/>
    <p:sldId id="974" r:id="rId66"/>
    <p:sldId id="975" r:id="rId67"/>
    <p:sldId id="976" r:id="rId68"/>
    <p:sldId id="977" r:id="rId69"/>
    <p:sldId id="978" r:id="rId70"/>
    <p:sldId id="979" r:id="rId71"/>
    <p:sldId id="980" r:id="rId72"/>
    <p:sldId id="981" r:id="rId73"/>
    <p:sldId id="920" r:id="rId74"/>
    <p:sldId id="982" r:id="rId75"/>
    <p:sldId id="983" r:id="rId76"/>
    <p:sldId id="984" r:id="rId77"/>
    <p:sldId id="985" r:id="rId78"/>
    <p:sldId id="986" r:id="rId79"/>
    <p:sldId id="987" r:id="rId80"/>
    <p:sldId id="988" r:id="rId81"/>
    <p:sldId id="930" r:id="rId82"/>
    <p:sldId id="989" r:id="rId83"/>
    <p:sldId id="1039" r:id="rId84"/>
    <p:sldId id="991" r:id="rId85"/>
    <p:sldId id="915" r:id="rId86"/>
    <p:sldId id="856" r:id="rId87"/>
    <p:sldId id="992" r:id="rId88"/>
    <p:sldId id="859" r:id="rId89"/>
    <p:sldId id="860" r:id="rId90"/>
    <p:sldId id="861" r:id="rId91"/>
    <p:sldId id="935" r:id="rId92"/>
    <p:sldId id="863" r:id="rId93"/>
    <p:sldId id="937" r:id="rId94"/>
    <p:sldId id="862" r:id="rId95"/>
    <p:sldId id="936" r:id="rId96"/>
    <p:sldId id="993" r:id="rId97"/>
    <p:sldId id="940" r:id="rId98"/>
    <p:sldId id="994" r:id="rId99"/>
    <p:sldId id="995" r:id="rId100"/>
    <p:sldId id="996" r:id="rId101"/>
    <p:sldId id="997" r:id="rId102"/>
    <p:sldId id="998" r:id="rId103"/>
    <p:sldId id="945" r:id="rId104"/>
    <p:sldId id="999" r:id="rId105"/>
    <p:sldId id="1000" r:id="rId106"/>
    <p:sldId id="1001" r:id="rId107"/>
    <p:sldId id="1002" r:id="rId108"/>
    <p:sldId id="1003" r:id="rId109"/>
    <p:sldId id="1004" r:id="rId110"/>
    <p:sldId id="1005" r:id="rId111"/>
    <p:sldId id="1006" r:id="rId112"/>
    <p:sldId id="1007" r:id="rId113"/>
    <p:sldId id="1008" r:id="rId114"/>
    <p:sldId id="1009" r:id="rId115"/>
    <p:sldId id="1010" r:id="rId116"/>
    <p:sldId id="1011" r:id="rId117"/>
    <p:sldId id="1012" r:id="rId118"/>
    <p:sldId id="1041" r:id="rId119"/>
    <p:sldId id="544" r:id="rId120"/>
    <p:sldId id="545" r:id="rId121"/>
  </p:sldIdLst>
  <p:sldSz cx="12192000" cy="6858000"/>
  <p:notesSz cx="6858000" cy="9144000"/>
  <p:custDataLst>
    <p:tags r:id="rId1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8F585-0309-4A6E-8D47-49A6444732BA}" v="3" dt="2024-03-12T18:23:45.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85750" autoAdjust="0"/>
  </p:normalViewPr>
  <p:slideViewPr>
    <p:cSldViewPr snapToGrid="0" showGuides="1">
      <p:cViewPr varScale="1">
        <p:scale>
          <a:sx n="89" d="100"/>
          <a:sy n="89" d="100"/>
        </p:scale>
        <p:origin x="30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gs" Target="tags/tag1.xml"/><Relationship Id="rId128"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rench" userId="3a2cd69823348ced" providerId="LiveId" clId="{3258F585-0309-4A6E-8D47-49A6444732BA}"/>
    <pc:docChg chg="addSld modSld">
      <pc:chgData name="Robert French" userId="3a2cd69823348ced" providerId="LiveId" clId="{3258F585-0309-4A6E-8D47-49A6444732BA}" dt="2024-03-12T18:23:45.210" v="0"/>
      <pc:docMkLst>
        <pc:docMk/>
      </pc:docMkLst>
      <pc:sldChg chg="add">
        <pc:chgData name="Robert French" userId="3a2cd69823348ced" providerId="LiveId" clId="{3258F585-0309-4A6E-8D47-49A6444732BA}" dt="2024-03-12T18:23:45.210" v="0"/>
        <pc:sldMkLst>
          <pc:docMk/>
          <pc:sldMk cId="3494932293" sldId="10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1C9D0-FEF3-43D9-821B-46F77A2E303D}" type="datetimeFigureOut">
              <a:rPr lang="en-GB" smtClean="0"/>
              <a:t>14/03/2024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945B3-0A60-407A-82A9-0304C47C2EA9}" type="slidenum">
              <a:rPr lang="en-GB" smtClean="0"/>
              <a:t>‹#›</a:t>
            </a:fld>
            <a:endParaRPr lang="en-GB"/>
          </a:p>
        </p:txBody>
      </p:sp>
    </p:spTree>
    <p:extLst>
      <p:ext uri="{BB962C8B-B14F-4D97-AF65-F5344CB8AC3E}">
        <p14:creationId xmlns:p14="http://schemas.microsoft.com/office/powerpoint/2010/main" val="1828833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teve_j?utm_content=creditCopyText&amp;utm_medium=referral&amp;utm_source=unsplash"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an-abstract-painting-of-red-yellow-and-green--zmHYNpEqzo?utm_content=creditCopyText&amp;utm_medium=referral&amp;utm_source=unsplash"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unsplash.com/@halacious?utm_content=creditCopyText&amp;utm_medium=referral&amp;utm_source=unsplash"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photos/a-drawing-of-a-bunch-of-different-web-pages-CcADlKdo94o?utm_content=creditCopyText&amp;utm_medium=referral&amp;utm_source=unsplash"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nsplash.com/@helloimnik?utm_content=creditCopyText&amp;utm_medium=referral&amp;utm_source=unsplash"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unsplash.com/photos/brown-eggs-on-white-textile-LUYD2b7MNrg?utm_content=creditCopyText&amp;utm_medium=referral&amp;utm_source=unsplash"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unsplash.com/@mullyadii?utm_content=creditCopyText&amp;utm_medium=referral&amp;utm_source=unsplash"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unsplash.com/photos/white-and-black-robot-toy-dDlvuSKUDZM?utm_content=creditCopyText&amp;utm_medium=referral&amp;utm_source=unsplash"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unsplash.com/@lucamartini?utm_content=creditCopyText&amp;utm_medium=referral&amp;utm_source=unsplash"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unsplash.com/photos/brown-wooden-shelf-with-bottles-_6DzdTfRDyw?utm_content=creditCopyText&amp;utm_medium=referral&amp;utm_source=unsplash"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unsplash.com/@austinchan?utm_content=creditCopyText&amp;utm_medium=referral&amp;utm_source=unsplash"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unsplash.com/photos/this-is-the-sign-youve-been-looking-for-neon-signage-ukzHlkoz1IE?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unsplash.com/@micmurph12?utm_content=creditCopyText&amp;utm_medium=referral&amp;utm_source=unsplash"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unsplash.com/photos/text-kT7sJkq-O6k?utm_content=creditCopyText&amp;utm_medium=referral&amp;utm_source=unsplash"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unsplash.com/@walls_io?utm_content=creditCopyText&amp;utm_medium=referral&amp;utm_source=unsplash"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unsplash.com/photos/a-book-with-a-pen-and-a-pen-on-top-of-it-9NlhHdJbSoI?utm_content=creditCopyText&amp;utm_medium=referral&amp;utm_source=unsplash"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unsplash.com/@brett_jordan?utm_content=creditCopyText&amp;utm_medium=referral&amp;utm_source=unsplash"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unsplash.com/photos/black-and-white-labeled-book-OvOdCtDsSwI?utm_content=creditCopyText&amp;utm_medium=referral&amp;utm_source=unsplash"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unsplash.com/@jontyson?utm_content=creditCopyText&amp;utm_medium=referral&amp;utm_source=unsplash"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s://unsplash.com/photos/hola-led-signage-8MMtYM_3xMY?utm_content=creditCopyText&amp;utm_medium=referral&amp;utm_source=unsplash"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unsplash.com/photos/white-and-purple-heart-shaped-stone-WqO0As9Od8U?utm_content=creditCopyText&amp;utm_medium=referral&amp;utm_source=unsplash"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nsplash.com/@kellysikkema?utm_content=creditCopyText&amp;utm_medium=referral&amp;utm_source=unsplash"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unsplash.com/photos/red-and-white-stop-sign-UKM5SNcY84o?utm_content=creditCopyText&amp;utm_medium=referral&amp;utm_source=unsplash"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unsplash.com/@dev?utm_content=creditCopyText&amp;utm_medium=referral&amp;utm_source=unsplash"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unsplash.com/photos/gray-electronic-device-EM8xYuT-uI4?utm_content=creditCopyText&amp;utm_medium=referral&amp;utm_source=unsplash"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unsplash.com/@jannerboy62?utm_content=creditCopyText&amp;utm_medium=referral&amp;utm_source=unsplash"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unsplash.com/photos/red-and-gold-happy-birthday-signage-0sG1ewV5MWY?utm_content=creditCopyText&amp;utm_medium=referral&amp;utm_source=unsplas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Steve Johnson</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C37A4BFB-BBD5-4241-89B9-80409220F8FE}" type="slidenum">
              <a:rPr lang="en-GB" smtClean="0"/>
              <a:t>1</a:t>
            </a:fld>
            <a:endParaRPr lang="en-GB"/>
          </a:p>
        </p:txBody>
      </p:sp>
    </p:spTree>
    <p:extLst>
      <p:ext uri="{BB962C8B-B14F-4D97-AF65-F5344CB8AC3E}">
        <p14:creationId xmlns:p14="http://schemas.microsoft.com/office/powerpoint/2010/main" val="20170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10</a:t>
            </a:fld>
            <a:endParaRPr lang="en-GB"/>
          </a:p>
        </p:txBody>
      </p:sp>
    </p:spTree>
    <p:extLst>
      <p:ext uri="{BB962C8B-B14F-4D97-AF65-F5344CB8AC3E}">
        <p14:creationId xmlns:p14="http://schemas.microsoft.com/office/powerpoint/2010/main" val="400088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Olivia Wise (me), a Glasgow park</a:t>
            </a:r>
          </a:p>
        </p:txBody>
      </p:sp>
      <p:sp>
        <p:nvSpPr>
          <p:cNvPr id="4" name="Slide Number Placeholder 3"/>
          <p:cNvSpPr>
            <a:spLocks noGrp="1"/>
          </p:cNvSpPr>
          <p:nvPr>
            <p:ph type="sldNum" sz="quarter" idx="5"/>
          </p:nvPr>
        </p:nvSpPr>
        <p:spPr/>
        <p:txBody>
          <a:bodyPr/>
          <a:lstStyle/>
          <a:p>
            <a:fld id="{C37A4BFB-BBD5-4241-89B9-80409220F8FE}" type="slidenum">
              <a:rPr lang="en-GB" smtClean="0"/>
              <a:t>11</a:t>
            </a:fld>
            <a:endParaRPr lang="en-GB"/>
          </a:p>
        </p:txBody>
      </p:sp>
    </p:spTree>
    <p:extLst>
      <p:ext uri="{BB962C8B-B14F-4D97-AF65-F5344CB8AC3E}">
        <p14:creationId xmlns:p14="http://schemas.microsoft.com/office/powerpoint/2010/main" val="956955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12</a:t>
            </a:fld>
            <a:endParaRPr lang="en-GB"/>
          </a:p>
        </p:txBody>
      </p:sp>
    </p:spTree>
    <p:extLst>
      <p:ext uri="{BB962C8B-B14F-4D97-AF65-F5344CB8AC3E}">
        <p14:creationId xmlns:p14="http://schemas.microsoft.com/office/powerpoint/2010/main" val="56388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13</a:t>
            </a:fld>
            <a:endParaRPr lang="en-GB"/>
          </a:p>
        </p:txBody>
      </p:sp>
    </p:spTree>
    <p:extLst>
      <p:ext uri="{BB962C8B-B14F-4D97-AF65-F5344CB8AC3E}">
        <p14:creationId xmlns:p14="http://schemas.microsoft.com/office/powerpoint/2010/main" val="40807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14</a:t>
            </a:fld>
            <a:endParaRPr lang="en-GB"/>
          </a:p>
        </p:txBody>
      </p:sp>
    </p:spTree>
    <p:extLst>
      <p:ext uri="{BB962C8B-B14F-4D97-AF65-F5344CB8AC3E}">
        <p14:creationId xmlns:p14="http://schemas.microsoft.com/office/powerpoint/2010/main" val="2494403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15</a:t>
            </a:fld>
            <a:endParaRPr lang="en-GB"/>
          </a:p>
        </p:txBody>
      </p:sp>
    </p:spTree>
    <p:extLst>
      <p:ext uri="{BB962C8B-B14F-4D97-AF65-F5344CB8AC3E}">
        <p14:creationId xmlns:p14="http://schemas.microsoft.com/office/powerpoint/2010/main" val="1441704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16</a:t>
            </a:fld>
            <a:endParaRPr lang="en-GB"/>
          </a:p>
        </p:txBody>
      </p:sp>
    </p:spTree>
    <p:extLst>
      <p:ext uri="{BB962C8B-B14F-4D97-AF65-F5344CB8AC3E}">
        <p14:creationId xmlns:p14="http://schemas.microsoft.com/office/powerpoint/2010/main" val="460763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17</a:t>
            </a:fld>
            <a:endParaRPr lang="en-GB"/>
          </a:p>
        </p:txBody>
      </p:sp>
    </p:spTree>
    <p:extLst>
      <p:ext uri="{BB962C8B-B14F-4D97-AF65-F5344CB8AC3E}">
        <p14:creationId xmlns:p14="http://schemas.microsoft.com/office/powerpoint/2010/main" val="48979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18</a:t>
            </a:fld>
            <a:endParaRPr lang="en-GB"/>
          </a:p>
        </p:txBody>
      </p:sp>
    </p:spTree>
    <p:extLst>
      <p:ext uri="{BB962C8B-B14F-4D97-AF65-F5344CB8AC3E}">
        <p14:creationId xmlns:p14="http://schemas.microsoft.com/office/powerpoint/2010/main" val="246103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19</a:t>
            </a:fld>
            <a:endParaRPr lang="en-GB"/>
          </a:p>
        </p:txBody>
      </p:sp>
    </p:spTree>
    <p:extLst>
      <p:ext uri="{BB962C8B-B14F-4D97-AF65-F5344CB8AC3E}">
        <p14:creationId xmlns:p14="http://schemas.microsoft.com/office/powerpoint/2010/main" val="85830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a:t>
            </a:fld>
            <a:endParaRPr lang="en-GB"/>
          </a:p>
        </p:txBody>
      </p:sp>
    </p:spTree>
    <p:extLst>
      <p:ext uri="{BB962C8B-B14F-4D97-AF65-F5344CB8AC3E}">
        <p14:creationId xmlns:p14="http://schemas.microsoft.com/office/powerpoint/2010/main" val="3446117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20</a:t>
            </a:fld>
            <a:endParaRPr lang="en-GB"/>
          </a:p>
        </p:txBody>
      </p:sp>
    </p:spTree>
    <p:extLst>
      <p:ext uri="{BB962C8B-B14F-4D97-AF65-F5344CB8AC3E}">
        <p14:creationId xmlns:p14="http://schemas.microsoft.com/office/powerpoint/2010/main" val="2567176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21</a:t>
            </a:fld>
            <a:endParaRPr lang="en-GB"/>
          </a:p>
        </p:txBody>
      </p:sp>
    </p:spTree>
    <p:extLst>
      <p:ext uri="{BB962C8B-B14F-4D97-AF65-F5344CB8AC3E}">
        <p14:creationId xmlns:p14="http://schemas.microsoft.com/office/powerpoint/2010/main" val="832086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22</a:t>
            </a:fld>
            <a:endParaRPr lang="en-GB"/>
          </a:p>
        </p:txBody>
      </p:sp>
    </p:spTree>
    <p:extLst>
      <p:ext uri="{BB962C8B-B14F-4D97-AF65-F5344CB8AC3E}">
        <p14:creationId xmlns:p14="http://schemas.microsoft.com/office/powerpoint/2010/main" val="246213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23</a:t>
            </a:fld>
            <a:endParaRPr lang="en-GB"/>
          </a:p>
        </p:txBody>
      </p:sp>
    </p:spTree>
    <p:extLst>
      <p:ext uri="{BB962C8B-B14F-4D97-AF65-F5344CB8AC3E}">
        <p14:creationId xmlns:p14="http://schemas.microsoft.com/office/powerpoint/2010/main" val="3257153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24</a:t>
            </a:fld>
            <a:endParaRPr lang="en-GB"/>
          </a:p>
        </p:txBody>
      </p:sp>
    </p:spTree>
    <p:extLst>
      <p:ext uri="{BB962C8B-B14F-4D97-AF65-F5344CB8AC3E}">
        <p14:creationId xmlns:p14="http://schemas.microsoft.com/office/powerpoint/2010/main" val="403297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25</a:t>
            </a:fld>
            <a:endParaRPr lang="en-GB"/>
          </a:p>
        </p:txBody>
      </p:sp>
    </p:spTree>
    <p:extLst>
      <p:ext uri="{BB962C8B-B14F-4D97-AF65-F5344CB8AC3E}">
        <p14:creationId xmlns:p14="http://schemas.microsoft.com/office/powerpoint/2010/main" val="483099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26</a:t>
            </a:fld>
            <a:endParaRPr lang="en-GB"/>
          </a:p>
        </p:txBody>
      </p:sp>
    </p:spTree>
    <p:extLst>
      <p:ext uri="{BB962C8B-B14F-4D97-AF65-F5344CB8AC3E}">
        <p14:creationId xmlns:p14="http://schemas.microsoft.com/office/powerpoint/2010/main" val="3001702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27</a:t>
            </a:fld>
            <a:endParaRPr lang="en-GB"/>
          </a:p>
        </p:txBody>
      </p:sp>
    </p:spTree>
    <p:extLst>
      <p:ext uri="{BB962C8B-B14F-4D97-AF65-F5344CB8AC3E}">
        <p14:creationId xmlns:p14="http://schemas.microsoft.com/office/powerpoint/2010/main" val="261105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28</a:t>
            </a:fld>
            <a:endParaRPr lang="en-GB"/>
          </a:p>
        </p:txBody>
      </p:sp>
    </p:spTree>
    <p:extLst>
      <p:ext uri="{BB962C8B-B14F-4D97-AF65-F5344CB8AC3E}">
        <p14:creationId xmlns:p14="http://schemas.microsoft.com/office/powerpoint/2010/main" val="403112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29</a:t>
            </a:fld>
            <a:endParaRPr lang="en-GB"/>
          </a:p>
        </p:txBody>
      </p:sp>
    </p:spTree>
    <p:extLst>
      <p:ext uri="{BB962C8B-B14F-4D97-AF65-F5344CB8AC3E}">
        <p14:creationId xmlns:p14="http://schemas.microsoft.com/office/powerpoint/2010/main" val="381436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a:t>
            </a:fld>
            <a:endParaRPr lang="en-GB"/>
          </a:p>
        </p:txBody>
      </p:sp>
    </p:spTree>
    <p:extLst>
      <p:ext uri="{BB962C8B-B14F-4D97-AF65-F5344CB8AC3E}">
        <p14:creationId xmlns:p14="http://schemas.microsoft.com/office/powerpoint/2010/main" val="3992532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30</a:t>
            </a:fld>
            <a:endParaRPr lang="en-GB"/>
          </a:p>
        </p:txBody>
      </p:sp>
    </p:spTree>
    <p:extLst>
      <p:ext uri="{BB962C8B-B14F-4D97-AF65-F5344CB8AC3E}">
        <p14:creationId xmlns:p14="http://schemas.microsoft.com/office/powerpoint/2010/main" val="418593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31</a:t>
            </a:fld>
            <a:endParaRPr lang="en-GB"/>
          </a:p>
        </p:txBody>
      </p:sp>
    </p:spTree>
    <p:extLst>
      <p:ext uri="{BB962C8B-B14F-4D97-AF65-F5344CB8AC3E}">
        <p14:creationId xmlns:p14="http://schemas.microsoft.com/office/powerpoint/2010/main" val="3802217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32</a:t>
            </a:fld>
            <a:endParaRPr lang="en-GB"/>
          </a:p>
        </p:txBody>
      </p:sp>
    </p:spTree>
    <p:extLst>
      <p:ext uri="{BB962C8B-B14F-4D97-AF65-F5344CB8AC3E}">
        <p14:creationId xmlns:p14="http://schemas.microsoft.com/office/powerpoint/2010/main" val="1165138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33</a:t>
            </a:fld>
            <a:endParaRPr lang="en-GB"/>
          </a:p>
        </p:txBody>
      </p:sp>
    </p:spTree>
    <p:extLst>
      <p:ext uri="{BB962C8B-B14F-4D97-AF65-F5344CB8AC3E}">
        <p14:creationId xmlns:p14="http://schemas.microsoft.com/office/powerpoint/2010/main" val="2540091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34</a:t>
            </a:fld>
            <a:endParaRPr lang="en-GB"/>
          </a:p>
        </p:txBody>
      </p:sp>
    </p:spTree>
    <p:extLst>
      <p:ext uri="{BB962C8B-B14F-4D97-AF65-F5344CB8AC3E}">
        <p14:creationId xmlns:p14="http://schemas.microsoft.com/office/powerpoint/2010/main" val="3930170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35</a:t>
            </a:fld>
            <a:endParaRPr lang="en-GB"/>
          </a:p>
        </p:txBody>
      </p:sp>
    </p:spTree>
    <p:extLst>
      <p:ext uri="{BB962C8B-B14F-4D97-AF65-F5344CB8AC3E}">
        <p14:creationId xmlns:p14="http://schemas.microsoft.com/office/powerpoint/2010/main" val="1383966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36</a:t>
            </a:fld>
            <a:endParaRPr lang="en-GB"/>
          </a:p>
        </p:txBody>
      </p:sp>
    </p:spTree>
    <p:extLst>
      <p:ext uri="{BB962C8B-B14F-4D97-AF65-F5344CB8AC3E}">
        <p14:creationId xmlns:p14="http://schemas.microsoft.com/office/powerpoint/2010/main" val="1768787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Hal Gatewood</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C37A4BFB-BBD5-4241-89B9-80409220F8FE}" type="slidenum">
              <a:rPr lang="en-GB" smtClean="0"/>
              <a:t>37</a:t>
            </a:fld>
            <a:endParaRPr lang="en-GB"/>
          </a:p>
        </p:txBody>
      </p:sp>
    </p:spTree>
    <p:extLst>
      <p:ext uri="{BB962C8B-B14F-4D97-AF65-F5344CB8AC3E}">
        <p14:creationId xmlns:p14="http://schemas.microsoft.com/office/powerpoint/2010/main" val="2472860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38</a:t>
            </a:fld>
            <a:endParaRPr lang="en-GB"/>
          </a:p>
        </p:txBody>
      </p:sp>
    </p:spTree>
    <p:extLst>
      <p:ext uri="{BB962C8B-B14F-4D97-AF65-F5344CB8AC3E}">
        <p14:creationId xmlns:p14="http://schemas.microsoft.com/office/powerpoint/2010/main" val="1004887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39</a:t>
            </a:fld>
            <a:endParaRPr lang="en-GB"/>
          </a:p>
        </p:txBody>
      </p:sp>
    </p:spTree>
    <p:extLst>
      <p:ext uri="{BB962C8B-B14F-4D97-AF65-F5344CB8AC3E}">
        <p14:creationId xmlns:p14="http://schemas.microsoft.com/office/powerpoint/2010/main" val="2102940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a:t>
            </a:fld>
            <a:endParaRPr lang="en-GB"/>
          </a:p>
        </p:txBody>
      </p:sp>
    </p:spTree>
    <p:extLst>
      <p:ext uri="{BB962C8B-B14F-4D97-AF65-F5344CB8AC3E}">
        <p14:creationId xmlns:p14="http://schemas.microsoft.com/office/powerpoint/2010/main" val="734966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40</a:t>
            </a:fld>
            <a:endParaRPr lang="en-GB"/>
          </a:p>
        </p:txBody>
      </p:sp>
    </p:spTree>
    <p:extLst>
      <p:ext uri="{BB962C8B-B14F-4D97-AF65-F5344CB8AC3E}">
        <p14:creationId xmlns:p14="http://schemas.microsoft.com/office/powerpoint/2010/main" val="3727771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41</a:t>
            </a:fld>
            <a:endParaRPr lang="en-GB"/>
          </a:p>
        </p:txBody>
      </p:sp>
    </p:spTree>
    <p:extLst>
      <p:ext uri="{BB962C8B-B14F-4D97-AF65-F5344CB8AC3E}">
        <p14:creationId xmlns:p14="http://schemas.microsoft.com/office/powerpoint/2010/main" val="3126273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noProof="0" dirty="0"/>
          </a:p>
        </p:txBody>
      </p:sp>
      <p:sp>
        <p:nvSpPr>
          <p:cNvPr id="4" name="Slide Number Placeholder 3"/>
          <p:cNvSpPr>
            <a:spLocks noGrp="1"/>
          </p:cNvSpPr>
          <p:nvPr>
            <p:ph type="sldNum" sz="quarter" idx="5"/>
          </p:nvPr>
        </p:nvSpPr>
        <p:spPr/>
        <p:txBody>
          <a:bodyPr/>
          <a:lstStyle/>
          <a:p>
            <a:fld id="{C37A4BFB-BBD5-4241-89B9-80409220F8FE}" type="slidenum">
              <a:rPr lang="en-GB" smtClean="0"/>
              <a:t>42</a:t>
            </a:fld>
            <a:endParaRPr lang="en-GB"/>
          </a:p>
        </p:txBody>
      </p:sp>
    </p:spTree>
    <p:extLst>
      <p:ext uri="{BB962C8B-B14F-4D97-AF65-F5344CB8AC3E}">
        <p14:creationId xmlns:p14="http://schemas.microsoft.com/office/powerpoint/2010/main" val="828955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37A4BFB-BBD5-4241-89B9-80409220F8FE}" type="slidenum">
              <a:rPr lang="en-GB" smtClean="0"/>
              <a:t>43</a:t>
            </a:fld>
            <a:endParaRPr lang="en-GB"/>
          </a:p>
        </p:txBody>
      </p:sp>
    </p:spTree>
    <p:extLst>
      <p:ext uri="{BB962C8B-B14F-4D97-AF65-F5344CB8AC3E}">
        <p14:creationId xmlns:p14="http://schemas.microsoft.com/office/powerpoint/2010/main" val="57515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44</a:t>
            </a:fld>
            <a:endParaRPr lang="en-GB"/>
          </a:p>
        </p:txBody>
      </p:sp>
    </p:spTree>
    <p:extLst>
      <p:ext uri="{BB962C8B-B14F-4D97-AF65-F5344CB8AC3E}">
        <p14:creationId xmlns:p14="http://schemas.microsoft.com/office/powerpoint/2010/main" val="104810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45</a:t>
            </a:fld>
            <a:endParaRPr lang="en-GB"/>
          </a:p>
        </p:txBody>
      </p:sp>
    </p:spTree>
    <p:extLst>
      <p:ext uri="{BB962C8B-B14F-4D97-AF65-F5344CB8AC3E}">
        <p14:creationId xmlns:p14="http://schemas.microsoft.com/office/powerpoint/2010/main" val="2457666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46</a:t>
            </a:fld>
            <a:endParaRPr lang="en-GB"/>
          </a:p>
        </p:txBody>
      </p:sp>
    </p:spTree>
    <p:extLst>
      <p:ext uri="{BB962C8B-B14F-4D97-AF65-F5344CB8AC3E}">
        <p14:creationId xmlns:p14="http://schemas.microsoft.com/office/powerpoint/2010/main" val="3594175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47</a:t>
            </a:fld>
            <a:endParaRPr lang="en-GB"/>
          </a:p>
        </p:txBody>
      </p:sp>
    </p:spTree>
    <p:extLst>
      <p:ext uri="{BB962C8B-B14F-4D97-AF65-F5344CB8AC3E}">
        <p14:creationId xmlns:p14="http://schemas.microsoft.com/office/powerpoint/2010/main" val="36176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48</a:t>
            </a:fld>
            <a:endParaRPr lang="en-GB"/>
          </a:p>
        </p:txBody>
      </p:sp>
    </p:spTree>
    <p:extLst>
      <p:ext uri="{BB962C8B-B14F-4D97-AF65-F5344CB8AC3E}">
        <p14:creationId xmlns:p14="http://schemas.microsoft.com/office/powerpoint/2010/main" val="260205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37A4BFB-BBD5-4241-89B9-80409220F8FE}" type="slidenum">
              <a:rPr lang="en-GB" smtClean="0"/>
              <a:t>49</a:t>
            </a:fld>
            <a:endParaRPr lang="en-GB"/>
          </a:p>
        </p:txBody>
      </p:sp>
    </p:spTree>
    <p:extLst>
      <p:ext uri="{BB962C8B-B14F-4D97-AF65-F5344CB8AC3E}">
        <p14:creationId xmlns:p14="http://schemas.microsoft.com/office/powerpoint/2010/main" val="424909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a:t>
            </a:fld>
            <a:endParaRPr lang="en-GB"/>
          </a:p>
        </p:txBody>
      </p:sp>
    </p:spTree>
    <p:extLst>
      <p:ext uri="{BB962C8B-B14F-4D97-AF65-F5344CB8AC3E}">
        <p14:creationId xmlns:p14="http://schemas.microsoft.com/office/powerpoint/2010/main" val="806519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50</a:t>
            </a:fld>
            <a:endParaRPr lang="en-GB"/>
          </a:p>
        </p:txBody>
      </p:sp>
    </p:spTree>
    <p:extLst>
      <p:ext uri="{BB962C8B-B14F-4D97-AF65-F5344CB8AC3E}">
        <p14:creationId xmlns:p14="http://schemas.microsoft.com/office/powerpoint/2010/main" val="1157510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51</a:t>
            </a:fld>
            <a:endParaRPr lang="en-GB"/>
          </a:p>
        </p:txBody>
      </p:sp>
    </p:spTree>
    <p:extLst>
      <p:ext uri="{BB962C8B-B14F-4D97-AF65-F5344CB8AC3E}">
        <p14:creationId xmlns:p14="http://schemas.microsoft.com/office/powerpoint/2010/main" val="1860376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52</a:t>
            </a:fld>
            <a:endParaRPr lang="en-GB"/>
          </a:p>
        </p:txBody>
      </p:sp>
    </p:spTree>
    <p:extLst>
      <p:ext uri="{BB962C8B-B14F-4D97-AF65-F5344CB8AC3E}">
        <p14:creationId xmlns:p14="http://schemas.microsoft.com/office/powerpoint/2010/main" val="836737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53</a:t>
            </a:fld>
            <a:endParaRPr lang="en-GB"/>
          </a:p>
        </p:txBody>
      </p:sp>
    </p:spTree>
    <p:extLst>
      <p:ext uri="{BB962C8B-B14F-4D97-AF65-F5344CB8AC3E}">
        <p14:creationId xmlns:p14="http://schemas.microsoft.com/office/powerpoint/2010/main" val="1888114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54</a:t>
            </a:fld>
            <a:endParaRPr lang="en-GB"/>
          </a:p>
        </p:txBody>
      </p:sp>
    </p:spTree>
    <p:extLst>
      <p:ext uri="{BB962C8B-B14F-4D97-AF65-F5344CB8AC3E}">
        <p14:creationId xmlns:p14="http://schemas.microsoft.com/office/powerpoint/2010/main" val="759850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55</a:t>
            </a:fld>
            <a:endParaRPr lang="en-GB"/>
          </a:p>
        </p:txBody>
      </p:sp>
    </p:spTree>
    <p:extLst>
      <p:ext uri="{BB962C8B-B14F-4D97-AF65-F5344CB8AC3E}">
        <p14:creationId xmlns:p14="http://schemas.microsoft.com/office/powerpoint/2010/main" val="1205629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56</a:t>
            </a:fld>
            <a:endParaRPr lang="en-GB"/>
          </a:p>
        </p:txBody>
      </p:sp>
    </p:spTree>
    <p:extLst>
      <p:ext uri="{BB962C8B-B14F-4D97-AF65-F5344CB8AC3E}">
        <p14:creationId xmlns:p14="http://schemas.microsoft.com/office/powerpoint/2010/main" val="1372858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57</a:t>
            </a:fld>
            <a:endParaRPr lang="en-GB"/>
          </a:p>
        </p:txBody>
      </p:sp>
    </p:spTree>
    <p:extLst>
      <p:ext uri="{BB962C8B-B14F-4D97-AF65-F5344CB8AC3E}">
        <p14:creationId xmlns:p14="http://schemas.microsoft.com/office/powerpoint/2010/main" val="1562475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58</a:t>
            </a:fld>
            <a:endParaRPr lang="en-GB"/>
          </a:p>
        </p:txBody>
      </p:sp>
    </p:spTree>
    <p:extLst>
      <p:ext uri="{BB962C8B-B14F-4D97-AF65-F5344CB8AC3E}">
        <p14:creationId xmlns:p14="http://schemas.microsoft.com/office/powerpoint/2010/main" val="3427685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7D765D-AFF3-4D4E-84E1-FF855ED92B7F}" type="slidenum">
              <a:rPr lang="en-GB" smtClean="0"/>
              <a:t>59</a:t>
            </a:fld>
            <a:endParaRPr lang="en-GB"/>
          </a:p>
        </p:txBody>
      </p:sp>
    </p:spTree>
    <p:extLst>
      <p:ext uri="{BB962C8B-B14F-4D97-AF65-F5344CB8AC3E}">
        <p14:creationId xmlns:p14="http://schemas.microsoft.com/office/powerpoint/2010/main" val="3224404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6</a:t>
            </a:fld>
            <a:endParaRPr lang="en-GB"/>
          </a:p>
        </p:txBody>
      </p:sp>
    </p:spTree>
    <p:extLst>
      <p:ext uri="{BB962C8B-B14F-4D97-AF65-F5344CB8AC3E}">
        <p14:creationId xmlns:p14="http://schemas.microsoft.com/office/powerpoint/2010/main" val="268285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="https://unsplash.com/@brett_jordan?utm_content=creditCopyText&amp;utm_medium=referral&amp;utm_source=unsplash"&gt;Brett Jordan&lt;/a&gt; on &lt;a </a:t>
            </a:r>
            <a:r>
              <a:rPr lang="en-GB" dirty="0" err="1"/>
              <a:t>href</a:t>
            </a:r>
            <a:r>
              <a:rPr lang="en-GB" dirty="0"/>
              <a:t>="https://unsplash.com/photos/text-92-mTYj5oGs?utm_content=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endParaRPr lang="en-GB" dirty="0"/>
          </a:p>
          <a:p>
            <a:r>
              <a:rPr lang="en-GB" dirty="0"/>
              <a:t>Fonts are something we use and read every day yet give little thought to</a:t>
            </a:r>
          </a:p>
          <a:p>
            <a:r>
              <a:rPr lang="en-GB" dirty="0"/>
              <a:t>The goal of this section is to make you think about Fonts in a completely different way and light</a:t>
            </a:r>
          </a:p>
        </p:txBody>
      </p:sp>
      <p:sp>
        <p:nvSpPr>
          <p:cNvPr id="4" name="Slide Number Placeholder 3"/>
          <p:cNvSpPr>
            <a:spLocks noGrp="1"/>
          </p:cNvSpPr>
          <p:nvPr>
            <p:ph type="sldNum" sz="quarter" idx="5"/>
          </p:nvPr>
        </p:nvSpPr>
        <p:spPr/>
        <p:txBody>
          <a:bodyPr/>
          <a:lstStyle/>
          <a:p>
            <a:fld id="{210B9EA8-7B23-48E8-B144-7FC24AF8C0AF}" type="slidenum">
              <a:rPr lang="en-GB" smtClean="0"/>
              <a:t>62</a:t>
            </a:fld>
            <a:endParaRPr lang="en-GB"/>
          </a:p>
        </p:txBody>
      </p:sp>
    </p:spTree>
    <p:extLst>
      <p:ext uri="{BB962C8B-B14F-4D97-AF65-F5344CB8AC3E}">
        <p14:creationId xmlns:p14="http://schemas.microsoft.com/office/powerpoint/2010/main" val="3862623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https://www.gov.uk/guidance/the-highway-code/traffic-signs</a:t>
            </a:r>
          </a:p>
        </p:txBody>
      </p:sp>
      <p:sp>
        <p:nvSpPr>
          <p:cNvPr id="4" name="Slide Number Placeholder 3"/>
          <p:cNvSpPr>
            <a:spLocks noGrp="1"/>
          </p:cNvSpPr>
          <p:nvPr>
            <p:ph type="sldNum" sz="quarter" idx="5"/>
          </p:nvPr>
        </p:nvSpPr>
        <p:spPr/>
        <p:txBody>
          <a:bodyPr/>
          <a:lstStyle/>
          <a:p>
            <a:fld id="{210B9EA8-7B23-48E8-B144-7FC24AF8C0AF}" type="slidenum">
              <a:rPr lang="en-GB" smtClean="0"/>
              <a:t>64</a:t>
            </a:fld>
            <a:endParaRPr lang="en-GB"/>
          </a:p>
        </p:txBody>
      </p:sp>
    </p:spTree>
    <p:extLst>
      <p:ext uri="{BB962C8B-B14F-4D97-AF65-F5344CB8AC3E}">
        <p14:creationId xmlns:p14="http://schemas.microsoft.com/office/powerpoint/2010/main" val="1354356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https://en.wikipedia.org/wiki/Road_signs_in_the_United_Kingdom#/media/File:UK_traffic_sign_670V60.svg</a:t>
            </a:r>
          </a:p>
        </p:txBody>
      </p:sp>
      <p:sp>
        <p:nvSpPr>
          <p:cNvPr id="4" name="Slide Number Placeholder 3"/>
          <p:cNvSpPr>
            <a:spLocks noGrp="1"/>
          </p:cNvSpPr>
          <p:nvPr>
            <p:ph type="sldNum" sz="quarter" idx="5"/>
          </p:nvPr>
        </p:nvSpPr>
        <p:spPr/>
        <p:txBody>
          <a:bodyPr/>
          <a:lstStyle/>
          <a:p>
            <a:fld id="{210B9EA8-7B23-48E8-B144-7FC24AF8C0AF}" type="slidenum">
              <a:rPr lang="en-GB" smtClean="0"/>
              <a:t>65</a:t>
            </a:fld>
            <a:endParaRPr lang="en-GB"/>
          </a:p>
        </p:txBody>
      </p:sp>
    </p:spTree>
    <p:extLst>
      <p:ext uri="{BB962C8B-B14F-4D97-AF65-F5344CB8AC3E}">
        <p14:creationId xmlns:p14="http://schemas.microsoft.com/office/powerpoint/2010/main" val="41387139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Ann H: https://www.pexels.com/photo/woode-letters-on-a-brown-surface-11022633/</a:t>
            </a:r>
          </a:p>
          <a:p>
            <a:r>
              <a:rPr lang="en-GB" dirty="0">
                <a:effectLst/>
              </a:rPr>
              <a:t>Why should you care about fonts</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67</a:t>
            </a:fld>
            <a:endParaRPr lang="en-GB"/>
          </a:p>
        </p:txBody>
      </p:sp>
    </p:spTree>
    <p:extLst>
      <p:ext uri="{BB962C8B-B14F-4D97-AF65-F5344CB8AC3E}">
        <p14:creationId xmlns:p14="http://schemas.microsoft.com/office/powerpoint/2010/main" val="3845402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="https://unsplash.com/@jeztimms?utm_content=creditCopyText&amp;utm_medium=referral&amp;utm_source=unsplash"&gt;Jez Timms&lt;/a&gt; on &lt;a </a:t>
            </a:r>
            <a:r>
              <a:rPr lang="en-GB" dirty="0" err="1"/>
              <a:t>href</a:t>
            </a:r>
            <a:r>
              <a:rPr lang="en-GB" dirty="0"/>
              <a:t>="https://unsplash.com/photos/love-neon-signage-bwtgal6MJLM?utm_content=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Love certain things</a:t>
            </a:r>
          </a:p>
        </p:txBody>
      </p:sp>
      <p:sp>
        <p:nvSpPr>
          <p:cNvPr id="4" name="Slide Number Placeholder 3"/>
          <p:cNvSpPr>
            <a:spLocks noGrp="1"/>
          </p:cNvSpPr>
          <p:nvPr>
            <p:ph type="sldNum" sz="quarter" idx="5"/>
          </p:nvPr>
        </p:nvSpPr>
        <p:spPr/>
        <p:txBody>
          <a:bodyPr/>
          <a:lstStyle/>
          <a:p>
            <a:fld id="{210B9EA8-7B23-48E8-B144-7FC24AF8C0AF}" type="slidenum">
              <a:rPr lang="en-GB" smtClean="0"/>
              <a:t>68</a:t>
            </a:fld>
            <a:endParaRPr lang="en-GB"/>
          </a:p>
        </p:txBody>
      </p:sp>
    </p:spTree>
    <p:extLst>
      <p:ext uri="{BB962C8B-B14F-4D97-AF65-F5344CB8AC3E}">
        <p14:creationId xmlns:p14="http://schemas.microsoft.com/office/powerpoint/2010/main" val="3399156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MART PRODUCTION: https://www.pexels.com/photo/food-wood-man-people-7718876/</a:t>
            </a:r>
          </a:p>
          <a:p>
            <a:r>
              <a:rPr lang="en-GB" dirty="0">
                <a:effectLst/>
              </a:rPr>
              <a:t>Or dislike something</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69</a:t>
            </a:fld>
            <a:endParaRPr lang="en-GB"/>
          </a:p>
        </p:txBody>
      </p:sp>
    </p:spTree>
    <p:extLst>
      <p:ext uri="{BB962C8B-B14F-4D97-AF65-F5344CB8AC3E}">
        <p14:creationId xmlns:p14="http://schemas.microsoft.com/office/powerpoint/2010/main" val="3559610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="https://unsplash.com/@kellysikkema?utm_content=creditCopyText&amp;utm_medium=referral&amp;utm_source=unsplash"&gt;Kelly </a:t>
            </a:r>
            <a:r>
              <a:rPr lang="en-GB" dirty="0" err="1"/>
              <a:t>Sikkema</a:t>
            </a:r>
            <a:r>
              <a:rPr lang="en-GB" dirty="0"/>
              <a:t>&lt;/a&gt; on &lt;a </a:t>
            </a:r>
            <a:r>
              <a:rPr lang="en-GB" dirty="0" err="1"/>
              <a:t>href</a:t>
            </a:r>
            <a:r>
              <a:rPr lang="en-GB" dirty="0"/>
              <a:t>="https://unsplash.com/photos/a-person-holding-a-black-book-with-the-word-buy-written-on-it-Uh5GWNUGgGY?utm_content=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p>
          <a:p>
            <a:r>
              <a:rPr lang="en-GB" dirty="0"/>
              <a:t>Or buy something</a:t>
            </a:r>
          </a:p>
        </p:txBody>
      </p:sp>
      <p:sp>
        <p:nvSpPr>
          <p:cNvPr id="4" name="Slide Number Placeholder 3"/>
          <p:cNvSpPr>
            <a:spLocks noGrp="1"/>
          </p:cNvSpPr>
          <p:nvPr>
            <p:ph type="sldNum" sz="quarter" idx="5"/>
          </p:nvPr>
        </p:nvSpPr>
        <p:spPr/>
        <p:txBody>
          <a:bodyPr/>
          <a:lstStyle/>
          <a:p>
            <a:fld id="{210B9EA8-7B23-48E8-B144-7FC24AF8C0AF}" type="slidenum">
              <a:rPr lang="en-GB" smtClean="0"/>
              <a:t>70</a:t>
            </a:fld>
            <a:endParaRPr lang="en-GB"/>
          </a:p>
        </p:txBody>
      </p:sp>
    </p:spTree>
    <p:extLst>
      <p:ext uri="{BB962C8B-B14F-4D97-AF65-F5344CB8AC3E}">
        <p14:creationId xmlns:p14="http://schemas.microsoft.com/office/powerpoint/2010/main" val="1039456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&lt;a </a:t>
            </a:r>
            <a:r>
              <a:rPr lang="en-GB" dirty="0" err="1"/>
              <a:t>href</a:t>
            </a:r>
            <a:r>
              <a:rPr lang="en-GB" dirty="0"/>
              <a:t>="https://unsplash.com/@towfiqu999999?utm_content=creditCopyText&amp;utm_medium=referral&amp;utm_source=unsplash"&gt;Towfiqu </a:t>
            </a:r>
            <a:r>
              <a:rPr lang="en-GB" dirty="0" err="1"/>
              <a:t>barbhuiya</a:t>
            </a:r>
            <a:r>
              <a:rPr lang="en-GB" dirty="0"/>
              <a:t>&lt;/a&gt; on &lt;a </a:t>
            </a:r>
            <a:r>
              <a:rPr lang="en-GB" dirty="0" err="1"/>
              <a:t>href</a:t>
            </a:r>
            <a:r>
              <a:rPr lang="en-GB" dirty="0"/>
              <a:t>="https://unsplash.com/photos/a-man-holding-a-white-gift-box-with-a-red-ribbon-36qMj6lrbk0?utm_content=</a:t>
            </a:r>
            <a:r>
              <a:rPr lang="en-GB" dirty="0" err="1"/>
              <a:t>creditCopyText&amp;utm_medium</a:t>
            </a:r>
            <a:r>
              <a:rPr lang="en-GB" dirty="0"/>
              <a:t>=</a:t>
            </a:r>
            <a:r>
              <a:rPr lang="en-GB" dirty="0" err="1"/>
              <a:t>referral&amp;utm_source</a:t>
            </a:r>
            <a:r>
              <a:rPr lang="en-GB" dirty="0"/>
              <a:t>=</a:t>
            </a:r>
            <a:r>
              <a:rPr lang="en-GB" dirty="0" err="1"/>
              <a:t>unsplash</a:t>
            </a:r>
            <a:r>
              <a:rPr lang="en-GB" dirty="0"/>
              <a:t>"&gt;</a:t>
            </a:r>
            <a:r>
              <a:rPr lang="en-GB" dirty="0" err="1"/>
              <a:t>Unsplash</a:t>
            </a:r>
            <a:r>
              <a:rPr lang="en-GB" dirty="0"/>
              <a:t>&lt;/a&gt; </a:t>
            </a:r>
            <a:br>
              <a:rPr lang="en-GB" dirty="0"/>
            </a:br>
            <a:endParaRPr lang="en-GB" dirty="0"/>
          </a:p>
          <a:p>
            <a:r>
              <a:rPr lang="en-GB" dirty="0"/>
              <a:t>Going to buy some chocolates for </a:t>
            </a:r>
          </a:p>
          <a:p>
            <a:r>
              <a:rPr lang="en-GB" dirty="0"/>
              <a:t>Partner, or wife</a:t>
            </a:r>
          </a:p>
          <a:p>
            <a:r>
              <a:rPr lang="en-GB" dirty="0"/>
              <a:t>Maybe meeting the partners parents for the first so go to supermarket and faced with this fonts on the chocolates</a:t>
            </a:r>
          </a:p>
        </p:txBody>
      </p:sp>
      <p:sp>
        <p:nvSpPr>
          <p:cNvPr id="4" name="Slide Number Placeholder 3"/>
          <p:cNvSpPr>
            <a:spLocks noGrp="1"/>
          </p:cNvSpPr>
          <p:nvPr>
            <p:ph type="sldNum" sz="quarter" idx="5"/>
          </p:nvPr>
        </p:nvSpPr>
        <p:spPr/>
        <p:txBody>
          <a:bodyPr/>
          <a:lstStyle/>
          <a:p>
            <a:fld id="{210B9EA8-7B23-48E8-B144-7FC24AF8C0AF}" type="slidenum">
              <a:rPr lang="en-GB" smtClean="0"/>
              <a:t>71</a:t>
            </a:fld>
            <a:endParaRPr lang="en-GB"/>
          </a:p>
        </p:txBody>
      </p:sp>
    </p:spTree>
    <p:extLst>
      <p:ext uri="{BB962C8B-B14F-4D97-AF65-F5344CB8AC3E}">
        <p14:creationId xmlns:p14="http://schemas.microsoft.com/office/powerpoint/2010/main" val="3396501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buying a new house and you need to find a lawyer to ensure that the legal parts are taken care of</a:t>
            </a:r>
          </a:p>
        </p:txBody>
      </p:sp>
      <p:sp>
        <p:nvSpPr>
          <p:cNvPr id="4" name="Slide Number Placeholder 3"/>
          <p:cNvSpPr>
            <a:spLocks noGrp="1"/>
          </p:cNvSpPr>
          <p:nvPr>
            <p:ph type="sldNum" sz="quarter" idx="5"/>
          </p:nvPr>
        </p:nvSpPr>
        <p:spPr/>
        <p:txBody>
          <a:bodyPr/>
          <a:lstStyle/>
          <a:p>
            <a:fld id="{210B9EA8-7B23-48E8-B144-7FC24AF8C0AF}" type="slidenum">
              <a:rPr lang="en-GB" smtClean="0"/>
              <a:t>76</a:t>
            </a:fld>
            <a:endParaRPr lang="en-GB"/>
          </a:p>
        </p:txBody>
      </p:sp>
    </p:spTree>
    <p:extLst>
      <p:ext uri="{BB962C8B-B14F-4D97-AF65-F5344CB8AC3E}">
        <p14:creationId xmlns:p14="http://schemas.microsoft.com/office/powerpoint/2010/main" val="2541363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font alone which lawyers company would you be most likely to chose?</a:t>
            </a:r>
          </a:p>
        </p:txBody>
      </p:sp>
      <p:sp>
        <p:nvSpPr>
          <p:cNvPr id="4" name="Slide Number Placeholder 3"/>
          <p:cNvSpPr>
            <a:spLocks noGrp="1"/>
          </p:cNvSpPr>
          <p:nvPr>
            <p:ph type="sldNum" sz="quarter" idx="5"/>
          </p:nvPr>
        </p:nvSpPr>
        <p:spPr/>
        <p:txBody>
          <a:bodyPr/>
          <a:lstStyle/>
          <a:p>
            <a:fld id="{210B9EA8-7B23-48E8-B144-7FC24AF8C0AF}" type="slidenum">
              <a:rPr lang="en-GB" smtClean="0"/>
              <a:t>77</a:t>
            </a:fld>
            <a:endParaRPr lang="en-GB"/>
          </a:p>
        </p:txBody>
      </p:sp>
    </p:spTree>
    <p:extLst>
      <p:ext uri="{BB962C8B-B14F-4D97-AF65-F5344CB8AC3E}">
        <p14:creationId xmlns:p14="http://schemas.microsoft.com/office/powerpoint/2010/main" val="295012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7</a:t>
            </a:fld>
            <a:endParaRPr lang="en-GB"/>
          </a:p>
        </p:txBody>
      </p:sp>
    </p:spTree>
    <p:extLst>
      <p:ext uri="{BB962C8B-B14F-4D97-AF65-F5344CB8AC3E}">
        <p14:creationId xmlns:p14="http://schemas.microsoft.com/office/powerpoint/2010/main" val="1465346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Nik</a:t>
            </a:r>
            <a:r>
              <a:rPr lang="en-GB" dirty="0"/>
              <a:t> on </a:t>
            </a:r>
            <a:r>
              <a:rPr lang="en-GB" dirty="0" err="1">
                <a:hlinkClick r:id="rId4"/>
              </a:rPr>
              <a:t>Unsplash</a:t>
            </a:r>
            <a:endParaRPr lang="en-GB" dirty="0"/>
          </a:p>
          <a:p>
            <a:r>
              <a:rPr lang="en-GB" dirty="0"/>
              <a:t>Fonts can a do cause us to feel things</a:t>
            </a:r>
          </a:p>
        </p:txBody>
      </p:sp>
      <p:sp>
        <p:nvSpPr>
          <p:cNvPr id="4" name="Slide Number Placeholder 3"/>
          <p:cNvSpPr>
            <a:spLocks noGrp="1"/>
          </p:cNvSpPr>
          <p:nvPr>
            <p:ph type="sldNum" sz="quarter" idx="5"/>
          </p:nvPr>
        </p:nvSpPr>
        <p:spPr/>
        <p:txBody>
          <a:bodyPr/>
          <a:lstStyle/>
          <a:p>
            <a:fld id="{210B9EA8-7B23-48E8-B144-7FC24AF8C0AF}" type="slidenum">
              <a:rPr lang="en-GB" smtClean="0"/>
              <a:t>79</a:t>
            </a:fld>
            <a:endParaRPr lang="en-GB"/>
          </a:p>
        </p:txBody>
      </p:sp>
    </p:spTree>
    <p:extLst>
      <p:ext uri="{BB962C8B-B14F-4D97-AF65-F5344CB8AC3E}">
        <p14:creationId xmlns:p14="http://schemas.microsoft.com/office/powerpoint/2010/main" val="383396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Mati Mango: https://www.pexels.com/photo/beach-hut-on-sand-11481553/</a:t>
            </a:r>
          </a:p>
          <a:p>
            <a:endParaRPr lang="en-GB" dirty="0"/>
          </a:p>
          <a:p>
            <a:r>
              <a:rPr lang="en-GB" dirty="0"/>
              <a:t>As humans we tend Anthropomorphism intimate objects </a:t>
            </a:r>
          </a:p>
          <a:p>
            <a:r>
              <a:rPr lang="en-GB" dirty="0"/>
              <a:t>This house looks like human face its just what we  do</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80</a:t>
            </a:fld>
            <a:endParaRPr lang="en-GB"/>
          </a:p>
        </p:txBody>
      </p:sp>
    </p:spTree>
    <p:extLst>
      <p:ext uri="{BB962C8B-B14F-4D97-AF65-F5344CB8AC3E}">
        <p14:creationId xmlns:p14="http://schemas.microsoft.com/office/powerpoint/2010/main" val="3183443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Segoe UI Regular</a:t>
            </a:r>
          </a:p>
          <a:p>
            <a:r>
              <a:rPr lang="en-GB" dirty="0"/>
              <a:t>Microsoft </a:t>
            </a:r>
          </a:p>
        </p:txBody>
      </p:sp>
      <p:sp>
        <p:nvSpPr>
          <p:cNvPr id="4" name="Slide Number Placeholder 3"/>
          <p:cNvSpPr>
            <a:spLocks noGrp="1"/>
          </p:cNvSpPr>
          <p:nvPr>
            <p:ph type="sldNum" sz="quarter" idx="5"/>
          </p:nvPr>
        </p:nvSpPr>
        <p:spPr/>
        <p:txBody>
          <a:bodyPr/>
          <a:lstStyle/>
          <a:p>
            <a:fld id="{210B9EA8-7B23-48E8-B144-7FC24AF8C0AF}" type="slidenum">
              <a:rPr lang="en-GB" smtClean="0"/>
              <a:t>83</a:t>
            </a:fld>
            <a:endParaRPr lang="en-GB"/>
          </a:p>
        </p:txBody>
      </p:sp>
    </p:spTree>
    <p:extLst>
      <p:ext uri="{BB962C8B-B14F-4D97-AF65-F5344CB8AC3E}">
        <p14:creationId xmlns:p14="http://schemas.microsoft.com/office/powerpoint/2010/main" val="3838117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a:t>
            </a:r>
          </a:p>
        </p:txBody>
      </p:sp>
      <p:sp>
        <p:nvSpPr>
          <p:cNvPr id="4" name="Slide Number Placeholder 3"/>
          <p:cNvSpPr>
            <a:spLocks noGrp="1"/>
          </p:cNvSpPr>
          <p:nvPr>
            <p:ph type="sldNum" sz="quarter" idx="5"/>
          </p:nvPr>
        </p:nvSpPr>
        <p:spPr/>
        <p:txBody>
          <a:bodyPr/>
          <a:lstStyle/>
          <a:p>
            <a:fld id="{210B9EA8-7B23-48E8-B144-7FC24AF8C0AF}" type="slidenum">
              <a:rPr lang="en-GB" smtClean="0"/>
              <a:t>84</a:t>
            </a:fld>
            <a:endParaRPr lang="en-GB"/>
          </a:p>
        </p:txBody>
      </p:sp>
    </p:spTree>
    <p:extLst>
      <p:ext uri="{BB962C8B-B14F-4D97-AF65-F5344CB8AC3E}">
        <p14:creationId xmlns:p14="http://schemas.microsoft.com/office/powerpoint/2010/main" val="1838288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85</a:t>
            </a:fld>
            <a:endParaRPr lang="en-GB"/>
          </a:p>
        </p:txBody>
      </p:sp>
    </p:spTree>
    <p:extLst>
      <p:ext uri="{BB962C8B-B14F-4D97-AF65-F5344CB8AC3E}">
        <p14:creationId xmlns:p14="http://schemas.microsoft.com/office/powerpoint/2010/main" val="2537268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err="1">
                <a:hlinkClick r:id="rId3"/>
              </a:rPr>
              <a:t>Mulyadi</a:t>
            </a:r>
            <a:r>
              <a:rPr lang="en-GB" dirty="0"/>
              <a:t> on </a:t>
            </a:r>
            <a:r>
              <a:rPr lang="en-GB" dirty="0" err="1">
                <a:hlinkClick r:id="rId4"/>
              </a:rPr>
              <a:t>Unsplash</a:t>
            </a:r>
            <a:endParaRPr lang="en-GB" dirty="0"/>
          </a:p>
          <a:p>
            <a:r>
              <a:rPr lang="en-GB" dirty="0"/>
              <a:t>Different fonts can cause different responses</a:t>
            </a:r>
          </a:p>
        </p:txBody>
      </p:sp>
      <p:sp>
        <p:nvSpPr>
          <p:cNvPr id="4" name="Slide Number Placeholder 3"/>
          <p:cNvSpPr>
            <a:spLocks noGrp="1"/>
          </p:cNvSpPr>
          <p:nvPr>
            <p:ph type="sldNum" sz="quarter" idx="5"/>
          </p:nvPr>
        </p:nvSpPr>
        <p:spPr/>
        <p:txBody>
          <a:bodyPr/>
          <a:lstStyle/>
          <a:p>
            <a:fld id="{210B9EA8-7B23-48E8-B144-7FC24AF8C0AF}" type="slidenum">
              <a:rPr lang="en-GB" smtClean="0"/>
              <a:t>87</a:t>
            </a:fld>
            <a:endParaRPr lang="en-GB"/>
          </a:p>
        </p:txBody>
      </p:sp>
    </p:spTree>
    <p:extLst>
      <p:ext uri="{BB962C8B-B14F-4D97-AF65-F5344CB8AC3E}">
        <p14:creationId xmlns:p14="http://schemas.microsoft.com/office/powerpoint/2010/main" val="8954515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Luca Martini</a:t>
            </a:r>
            <a:r>
              <a:rPr lang="en-GB" dirty="0"/>
              <a:t> on </a:t>
            </a:r>
            <a:r>
              <a:rPr lang="en-GB" dirty="0" err="1">
                <a:hlinkClick r:id="rId4"/>
              </a:rPr>
              <a:t>Unsplash</a:t>
            </a:r>
            <a:endParaRPr lang="en-GB" dirty="0"/>
          </a:p>
          <a:p>
            <a:endParaRPr lang="en-GB" dirty="0"/>
          </a:p>
          <a:p>
            <a:r>
              <a:rPr lang="en-GB" dirty="0"/>
              <a:t>Lets look at the major font categories</a:t>
            </a:r>
          </a:p>
        </p:txBody>
      </p:sp>
      <p:sp>
        <p:nvSpPr>
          <p:cNvPr id="4" name="Slide Number Placeholder 3"/>
          <p:cNvSpPr>
            <a:spLocks noGrp="1"/>
          </p:cNvSpPr>
          <p:nvPr>
            <p:ph type="sldNum" sz="quarter" idx="5"/>
          </p:nvPr>
        </p:nvSpPr>
        <p:spPr/>
        <p:txBody>
          <a:bodyPr/>
          <a:lstStyle/>
          <a:p>
            <a:fld id="{210B9EA8-7B23-48E8-B144-7FC24AF8C0AF}" type="slidenum">
              <a:rPr lang="en-GB" smtClean="0"/>
              <a:t>88</a:t>
            </a:fld>
            <a:endParaRPr lang="en-GB"/>
          </a:p>
        </p:txBody>
      </p:sp>
    </p:spTree>
    <p:extLst>
      <p:ext uri="{BB962C8B-B14F-4D97-AF65-F5344CB8AC3E}">
        <p14:creationId xmlns:p14="http://schemas.microsoft.com/office/powerpoint/2010/main" val="1893375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Google LLC - https://gstatic.com/images/branding/googlelogo/svg/googlelogo_clr_74x24px.svg, Public Domain, https://commons.wikimedia.org/w/index.php?curid=42827827</a:t>
            </a:r>
          </a:p>
          <a:p>
            <a:r>
              <a:rPr lang="en-GB" dirty="0"/>
              <a:t>By British Broadcasting Corporation (BBC) - https://www.bbcselect.com/, Public Domain, https://commons.wikimedia.org/w/index.php?curid=111295932</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94</a:t>
            </a:fld>
            <a:endParaRPr lang="en-GB"/>
          </a:p>
        </p:txBody>
      </p:sp>
    </p:spTree>
    <p:extLst>
      <p:ext uri="{BB962C8B-B14F-4D97-AF65-F5344CB8AC3E}">
        <p14:creationId xmlns:p14="http://schemas.microsoft.com/office/powerpoint/2010/main" val="4184793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Used often for advertising and marketing. Much more variety</a:t>
            </a:r>
          </a:p>
          <a:p>
            <a:r>
              <a:rPr lang="en-GB" dirty="0">
                <a:effectLst/>
              </a:rPr>
              <a:t>Very broad category of fonts wide variety</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101</a:t>
            </a:fld>
            <a:endParaRPr lang="en-GB"/>
          </a:p>
        </p:txBody>
      </p:sp>
    </p:spTree>
    <p:extLst>
      <p:ext uri="{BB962C8B-B14F-4D97-AF65-F5344CB8AC3E}">
        <p14:creationId xmlns:p14="http://schemas.microsoft.com/office/powerpoint/2010/main" val="20874404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Austin Chan</a:t>
            </a:r>
            <a:r>
              <a:rPr lang="en-GB" dirty="0"/>
              <a:t> on </a:t>
            </a:r>
            <a:r>
              <a:rPr lang="en-GB" dirty="0" err="1">
                <a:hlinkClick r:id="rId4"/>
              </a:rPr>
              <a:t>Unsplash</a:t>
            </a:r>
            <a:endParaRPr lang="en-GB" dirty="0"/>
          </a:p>
          <a:p>
            <a:endParaRPr lang="en-GB" dirty="0"/>
          </a:p>
          <a:p>
            <a:r>
              <a:rPr lang="en-GB" dirty="0"/>
              <a:t>Fonts have a purpose</a:t>
            </a:r>
          </a:p>
        </p:txBody>
      </p:sp>
      <p:sp>
        <p:nvSpPr>
          <p:cNvPr id="4" name="Slide Number Placeholder 3"/>
          <p:cNvSpPr>
            <a:spLocks noGrp="1"/>
          </p:cNvSpPr>
          <p:nvPr>
            <p:ph type="sldNum" sz="quarter" idx="5"/>
          </p:nvPr>
        </p:nvSpPr>
        <p:spPr/>
        <p:txBody>
          <a:bodyPr/>
          <a:lstStyle/>
          <a:p>
            <a:fld id="{210B9EA8-7B23-48E8-B144-7FC24AF8C0AF}" type="slidenum">
              <a:rPr lang="en-GB" smtClean="0"/>
              <a:t>103</a:t>
            </a:fld>
            <a:endParaRPr lang="en-GB"/>
          </a:p>
        </p:txBody>
      </p:sp>
    </p:spTree>
    <p:extLst>
      <p:ext uri="{BB962C8B-B14F-4D97-AF65-F5344CB8AC3E}">
        <p14:creationId xmlns:p14="http://schemas.microsoft.com/office/powerpoint/2010/main" val="232450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8</a:t>
            </a:fld>
            <a:endParaRPr lang="en-GB"/>
          </a:p>
        </p:txBody>
      </p:sp>
    </p:spTree>
    <p:extLst>
      <p:ext uri="{BB962C8B-B14F-4D97-AF65-F5344CB8AC3E}">
        <p14:creationId xmlns:p14="http://schemas.microsoft.com/office/powerpoint/2010/main" val="28634255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Michaela Murphy</a:t>
            </a:r>
            <a:r>
              <a:rPr lang="en-GB" dirty="0"/>
              <a:t> on </a:t>
            </a:r>
            <a:r>
              <a:rPr lang="en-GB" dirty="0" err="1">
                <a:hlinkClick r:id="rId4"/>
              </a:rPr>
              <a:t>Unsplash</a:t>
            </a:r>
            <a:endParaRPr lang="en-GB" dirty="0"/>
          </a:p>
          <a:p>
            <a:endParaRPr lang="en-GB" dirty="0"/>
          </a:p>
          <a:p>
            <a:r>
              <a:rPr lang="en-GB" dirty="0"/>
              <a:t>Maybe they are say something with authority</a:t>
            </a:r>
          </a:p>
        </p:txBody>
      </p:sp>
      <p:sp>
        <p:nvSpPr>
          <p:cNvPr id="4" name="Slide Number Placeholder 3"/>
          <p:cNvSpPr>
            <a:spLocks noGrp="1"/>
          </p:cNvSpPr>
          <p:nvPr>
            <p:ph type="sldNum" sz="quarter" idx="5"/>
          </p:nvPr>
        </p:nvSpPr>
        <p:spPr/>
        <p:txBody>
          <a:bodyPr/>
          <a:lstStyle/>
          <a:p>
            <a:fld id="{210B9EA8-7B23-48E8-B144-7FC24AF8C0AF}" type="slidenum">
              <a:rPr lang="en-GB" smtClean="0"/>
              <a:t>104</a:t>
            </a:fld>
            <a:endParaRPr lang="en-GB"/>
          </a:p>
        </p:txBody>
      </p:sp>
    </p:spTree>
    <p:extLst>
      <p:ext uri="{BB962C8B-B14F-4D97-AF65-F5344CB8AC3E}">
        <p14:creationId xmlns:p14="http://schemas.microsoft.com/office/powerpoint/2010/main" val="2819316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effectLst/>
              </a:rPr>
              <a:t>Photo by Anna Tarazevich: https://www.pexels.com/photo/and-thats-the-way-it-is-sign-out-of-scrabble-tiles-5939136/</a:t>
            </a:r>
            <a:endParaRPr lang="en-GB" dirty="0">
              <a:effectLst/>
            </a:endParaRPr>
          </a:p>
          <a:p>
            <a:endParaRPr lang="en-GB" dirty="0">
              <a:effectLst/>
            </a:endParaRPr>
          </a:p>
          <a:p>
            <a:r>
              <a:rPr lang="en-GB" dirty="0">
                <a:effectLst/>
              </a:rPr>
              <a:t>Maybe something a bit more informal </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105</a:t>
            </a:fld>
            <a:endParaRPr lang="en-GB"/>
          </a:p>
        </p:txBody>
      </p:sp>
    </p:spTree>
    <p:extLst>
      <p:ext uri="{BB962C8B-B14F-4D97-AF65-F5344CB8AC3E}">
        <p14:creationId xmlns:p14="http://schemas.microsoft.com/office/powerpoint/2010/main" val="19578264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Walls.io</a:t>
            </a:r>
            <a:r>
              <a:rPr lang="en-GB" dirty="0"/>
              <a:t> on </a:t>
            </a:r>
            <a:r>
              <a:rPr lang="en-GB" dirty="0" err="1">
                <a:hlinkClick r:id="rId4"/>
              </a:rPr>
              <a:t>Unsplash</a:t>
            </a:r>
            <a:endParaRPr lang="en-GB" dirty="0"/>
          </a:p>
          <a:p>
            <a:r>
              <a:rPr lang="en-GB" dirty="0"/>
              <a:t>These are just some ideas on how to use fonts</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106</a:t>
            </a:fld>
            <a:endParaRPr lang="en-GB"/>
          </a:p>
        </p:txBody>
      </p:sp>
    </p:spTree>
    <p:extLst>
      <p:ext uri="{BB962C8B-B14F-4D97-AF65-F5344CB8AC3E}">
        <p14:creationId xmlns:p14="http://schemas.microsoft.com/office/powerpoint/2010/main" val="6529667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Choose the font with care</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107</a:t>
            </a:fld>
            <a:endParaRPr lang="en-GB"/>
          </a:p>
        </p:txBody>
      </p:sp>
    </p:spTree>
    <p:extLst>
      <p:ext uri="{BB962C8B-B14F-4D97-AF65-F5344CB8AC3E}">
        <p14:creationId xmlns:p14="http://schemas.microsoft.com/office/powerpoint/2010/main" val="1195220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Brett Jordan</a:t>
            </a:r>
            <a:r>
              <a:rPr lang="en-GB" dirty="0"/>
              <a:t> on </a:t>
            </a:r>
            <a:r>
              <a:rPr lang="en-GB" dirty="0" err="1">
                <a:hlinkClick r:id="rId4"/>
              </a:rPr>
              <a:t>Unsplash</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Use a font consistently</a:t>
            </a:r>
            <a:endParaRPr lang="en-US" sz="1200" b="0" cap="none" spc="0" dirty="0">
              <a:ln w="0"/>
              <a:solidFill>
                <a:schemeClr val="accent1"/>
              </a:solidFill>
              <a:effectLst>
                <a:outerShdw blurRad="38100" dist="25400" dir="5400000" algn="ctr" rotWithShape="0">
                  <a:srgbClr val="6E747A">
                    <a:alpha val="43000"/>
                  </a:srgbClr>
                </a:outerShdw>
              </a:effectLst>
            </a:endParaRPr>
          </a:p>
          <a:p>
            <a:r>
              <a:rPr lang="en-GB" dirty="0"/>
              <a:t>Try to use the same font or font family at least ideally no more than three fonts at in any one document</a:t>
            </a:r>
          </a:p>
        </p:txBody>
      </p:sp>
      <p:sp>
        <p:nvSpPr>
          <p:cNvPr id="4" name="Slide Number Placeholder 3"/>
          <p:cNvSpPr>
            <a:spLocks noGrp="1"/>
          </p:cNvSpPr>
          <p:nvPr>
            <p:ph type="sldNum" sz="quarter" idx="5"/>
          </p:nvPr>
        </p:nvSpPr>
        <p:spPr/>
        <p:txBody>
          <a:bodyPr/>
          <a:lstStyle/>
          <a:p>
            <a:fld id="{210B9EA8-7B23-48E8-B144-7FC24AF8C0AF}" type="slidenum">
              <a:rPr lang="en-GB" smtClean="0"/>
              <a:t>108</a:t>
            </a:fld>
            <a:endParaRPr lang="en-GB"/>
          </a:p>
        </p:txBody>
      </p:sp>
    </p:spTree>
    <p:extLst>
      <p:ext uri="{BB962C8B-B14F-4D97-AF65-F5344CB8AC3E}">
        <p14:creationId xmlns:p14="http://schemas.microsoft.com/office/powerpoint/2010/main" val="1513997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Jon Tyson</a:t>
            </a:r>
            <a:r>
              <a:rPr lang="en-GB" dirty="0"/>
              <a:t> on </a:t>
            </a:r>
            <a:r>
              <a:rPr lang="en-GB" dirty="0" err="1">
                <a:hlinkClick r:id="rId4"/>
              </a:rPr>
              <a:t>Unsplash</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What does the font say?</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109</a:t>
            </a:fld>
            <a:endParaRPr lang="en-GB"/>
          </a:p>
        </p:txBody>
      </p:sp>
    </p:spTree>
    <p:extLst>
      <p:ext uri="{BB962C8B-B14F-4D97-AF65-F5344CB8AC3E}">
        <p14:creationId xmlns:p14="http://schemas.microsoft.com/office/powerpoint/2010/main" val="10492686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by </a:t>
            </a:r>
            <a:r>
              <a:rPr lang="en-GB" dirty="0">
                <a:hlinkClick r:id="rId3"/>
              </a:rPr>
              <a:t>Nick Fewings</a:t>
            </a:r>
            <a:r>
              <a:rPr lang="en-GB" dirty="0"/>
              <a:t> on </a:t>
            </a:r>
            <a:r>
              <a:rPr lang="en-GB" dirty="0" err="1">
                <a:hlinkClick r:id="rId4"/>
              </a:rPr>
              <a:t>Unsplash</a:t>
            </a: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solidFill>
                <a:schemeClr val="accent1"/>
              </a:solidFill>
              <a:effectLst>
                <a:outerShdw blurRad="38100" dist="25400" dir="5400000" algn="ctr" rotWithShape="0">
                  <a:srgbClr val="6E747A">
                    <a:alpha val="43000"/>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solidFill>
                  <a:schemeClr val="accent1"/>
                </a:solidFill>
                <a:effectLst>
                  <a:outerShdw blurRad="38100" dist="25400" dir="5400000" algn="ctr" rotWithShape="0">
                    <a:srgbClr val="6E747A">
                      <a:alpha val="43000"/>
                    </a:srgbClr>
                  </a:outerShdw>
                </a:effectLst>
              </a:rPr>
              <a:t>Does the font suit your message?</a:t>
            </a:r>
            <a:endParaRPr lang="en-US" sz="1200" b="0" cap="none" spc="0" dirty="0">
              <a:ln w="0"/>
              <a:solidFill>
                <a:schemeClr val="accent1"/>
              </a:solidFill>
              <a:effectLst>
                <a:outerShdw blurRad="38100" dist="25400" dir="5400000" algn="ctr" rotWithShape="0">
                  <a:srgbClr val="6E747A">
                    <a:alpha val="43000"/>
                  </a:srgbClr>
                </a:outerShdw>
              </a:effectLst>
            </a:endParaRPr>
          </a:p>
          <a:p>
            <a:endParaRPr lang="en-GB" dirty="0"/>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110</a:t>
            </a:fld>
            <a:endParaRPr lang="en-GB"/>
          </a:p>
        </p:txBody>
      </p:sp>
    </p:spTree>
    <p:extLst>
      <p:ext uri="{BB962C8B-B14F-4D97-AF65-F5344CB8AC3E}">
        <p14:creationId xmlns:p14="http://schemas.microsoft.com/office/powerpoint/2010/main" val="8516700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Photo by Jorge </a:t>
            </a:r>
            <a:r>
              <a:rPr lang="en-GB" dirty="0" err="1">
                <a:effectLst/>
              </a:rPr>
              <a:t>Urosa</a:t>
            </a:r>
            <a:r>
              <a:rPr lang="en-GB" dirty="0">
                <a:effectLst/>
              </a:rPr>
              <a:t>: https://www.pexels.com/photo/a-text-on-a-letter-board-9129536/</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accent1"/>
                </a:solidFill>
                <a:effectLst>
                  <a:outerShdw blurRad="38100" dist="25400" dir="5400000" algn="ctr" rotWithShape="0">
                    <a:srgbClr val="6E747A">
                      <a:alpha val="43000"/>
                    </a:srgbClr>
                  </a:outerShdw>
                </a:effectLst>
              </a:rPr>
              <a:t>If not then people might not get the message? </a:t>
            </a:r>
          </a:p>
          <a:p>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111</a:t>
            </a:fld>
            <a:endParaRPr lang="en-GB"/>
          </a:p>
        </p:txBody>
      </p:sp>
    </p:spTree>
    <p:extLst>
      <p:ext uri="{BB962C8B-B14F-4D97-AF65-F5344CB8AC3E}">
        <p14:creationId xmlns:p14="http://schemas.microsoft.com/office/powerpoint/2010/main" val="4061650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0573-119D-1CC2-7576-8DC10BD27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399BF-A5D5-B9B1-5C25-BF27BA86A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28142-EB48-8977-5C3D-CEC6A36C628F}"/>
              </a:ext>
            </a:extLst>
          </p:cNvPr>
          <p:cNvSpPr>
            <a:spLocks noGrp="1"/>
          </p:cNvSpPr>
          <p:nvPr>
            <p:ph type="body" idx="1"/>
          </p:nvPr>
        </p:nvSpPr>
        <p:spPr/>
        <p:txBody>
          <a:bodyPr/>
          <a:lstStyle/>
          <a:p>
            <a:r>
              <a:rPr lang="en-GB" dirty="0">
                <a:effectLst/>
              </a:rPr>
              <a:t>Photo by Jorge </a:t>
            </a:r>
            <a:r>
              <a:rPr lang="en-GB" dirty="0" err="1">
                <a:effectLst/>
              </a:rPr>
              <a:t>Urosa</a:t>
            </a:r>
            <a:r>
              <a:rPr lang="en-GB" dirty="0">
                <a:effectLst/>
              </a:rPr>
              <a:t>: https://www.pexels.com/photo/a-text-on-a-letter-board-9129536/</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dirty="0">
                <a:ln w="0"/>
                <a:solidFill>
                  <a:schemeClr val="accent1"/>
                </a:solidFill>
                <a:effectLst>
                  <a:outerShdw blurRad="38100" dist="25400" dir="5400000" algn="ctr" rotWithShape="0">
                    <a:srgbClr val="6E747A">
                      <a:alpha val="43000"/>
                    </a:srgbClr>
                  </a:outerShdw>
                </a:effectLst>
              </a:rPr>
              <a:t>Is the font easy to read</a:t>
            </a:r>
          </a:p>
          <a:p>
            <a:endParaRPr lang="en-GB" dirty="0"/>
          </a:p>
        </p:txBody>
      </p:sp>
      <p:sp>
        <p:nvSpPr>
          <p:cNvPr id="4" name="Slide Number Placeholder 3">
            <a:extLst>
              <a:ext uri="{FF2B5EF4-FFF2-40B4-BE49-F238E27FC236}">
                <a16:creationId xmlns:a16="http://schemas.microsoft.com/office/drawing/2014/main" id="{8791B2D7-5F09-226E-00D4-99260E999B71}"/>
              </a:ext>
            </a:extLst>
          </p:cNvPr>
          <p:cNvSpPr>
            <a:spLocks noGrp="1"/>
          </p:cNvSpPr>
          <p:nvPr>
            <p:ph type="sldNum" sz="quarter" idx="5"/>
          </p:nvPr>
        </p:nvSpPr>
        <p:spPr/>
        <p:txBody>
          <a:bodyPr/>
          <a:lstStyle/>
          <a:p>
            <a:fld id="{210B9EA8-7B23-48E8-B144-7FC24AF8C0AF}" type="slidenum">
              <a:rPr lang="en-GB" smtClean="0"/>
              <a:t>112</a:t>
            </a:fld>
            <a:endParaRPr lang="en-GB"/>
          </a:p>
        </p:txBody>
      </p:sp>
    </p:spTree>
    <p:extLst>
      <p:ext uri="{BB962C8B-B14F-4D97-AF65-F5344CB8AC3E}">
        <p14:creationId xmlns:p14="http://schemas.microsoft.com/office/powerpoint/2010/main" val="30412803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Photo by </a:t>
            </a:r>
            <a:r>
              <a:rPr lang="fi-FI" dirty="0">
                <a:hlinkClick r:id="rId3"/>
              </a:rPr>
              <a:t>Kelly Sikkema</a:t>
            </a:r>
            <a:r>
              <a:rPr lang="fi-FI" dirty="0"/>
              <a:t> on </a:t>
            </a:r>
            <a:r>
              <a:rPr lang="fi-FI" dirty="0">
                <a:hlinkClick r:id="rId4"/>
              </a:rPr>
              <a:t>Unsplash</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113</a:t>
            </a:fld>
            <a:endParaRPr lang="en-GB"/>
          </a:p>
        </p:txBody>
      </p:sp>
    </p:spTree>
    <p:extLst>
      <p:ext uri="{BB962C8B-B14F-4D97-AF65-F5344CB8AC3E}">
        <p14:creationId xmlns:p14="http://schemas.microsoft.com/office/powerpoint/2010/main" val="345986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7A4BFB-BBD5-4241-89B9-80409220F8FE}" type="slidenum">
              <a:rPr lang="en-GB" smtClean="0"/>
              <a:t>9</a:t>
            </a:fld>
            <a:endParaRPr lang="en-GB"/>
          </a:p>
        </p:txBody>
      </p:sp>
    </p:spTree>
    <p:extLst>
      <p:ext uri="{BB962C8B-B14F-4D97-AF65-F5344CB8AC3E}">
        <p14:creationId xmlns:p14="http://schemas.microsoft.com/office/powerpoint/2010/main" val="31238352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by </a:t>
            </a:r>
            <a:r>
              <a:rPr lang="en-GB" dirty="0">
                <a:hlinkClick r:id="rId3"/>
              </a:rPr>
              <a:t>Devon Rogers</a:t>
            </a:r>
            <a:r>
              <a:rPr lang="en-GB" dirty="0"/>
              <a:t> on </a:t>
            </a:r>
            <a:r>
              <a:rPr lang="en-GB" dirty="0" err="1">
                <a:hlinkClick r:id="rId4"/>
              </a:rPr>
              <a:t>Unsplash</a:t>
            </a:r>
            <a:endParaRPr lang="en-GB" dirty="0"/>
          </a:p>
        </p:txBody>
      </p:sp>
      <p:sp>
        <p:nvSpPr>
          <p:cNvPr id="4" name="Slide Number Placeholder 3"/>
          <p:cNvSpPr>
            <a:spLocks noGrp="1"/>
          </p:cNvSpPr>
          <p:nvPr>
            <p:ph type="sldNum" sz="quarter" idx="5"/>
          </p:nvPr>
        </p:nvSpPr>
        <p:spPr/>
        <p:txBody>
          <a:bodyPr/>
          <a:lstStyle/>
          <a:p>
            <a:fld id="{210B9EA8-7B23-48E8-B144-7FC24AF8C0AF}" type="slidenum">
              <a:rPr lang="en-GB" smtClean="0"/>
              <a:t>115</a:t>
            </a:fld>
            <a:endParaRPr lang="en-GB"/>
          </a:p>
        </p:txBody>
      </p:sp>
    </p:spTree>
    <p:extLst>
      <p:ext uri="{BB962C8B-B14F-4D97-AF65-F5344CB8AC3E}">
        <p14:creationId xmlns:p14="http://schemas.microsoft.com/office/powerpoint/2010/main" val="3800220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D5D4D-0150-2C00-419E-217A7A8E1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10F1F-F822-8EE4-A8F4-FAED9F260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0A22C-0D29-3F12-3816-636CE3139FA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B5EADED-B351-29A3-23D9-C9775BDF0158}"/>
              </a:ext>
            </a:extLst>
          </p:cNvPr>
          <p:cNvSpPr>
            <a:spLocks noGrp="1"/>
          </p:cNvSpPr>
          <p:nvPr>
            <p:ph type="sldNum" sz="quarter" idx="5"/>
          </p:nvPr>
        </p:nvSpPr>
        <p:spPr/>
        <p:txBody>
          <a:bodyPr/>
          <a:lstStyle/>
          <a:p>
            <a:fld id="{210B9EA8-7B23-48E8-B144-7FC24AF8C0AF}" type="slidenum">
              <a:rPr lang="en-GB" smtClean="0"/>
              <a:t>117</a:t>
            </a:fld>
            <a:endParaRPr lang="en-GB"/>
          </a:p>
        </p:txBody>
      </p:sp>
    </p:spTree>
    <p:extLst>
      <p:ext uri="{BB962C8B-B14F-4D97-AF65-F5344CB8AC3E}">
        <p14:creationId xmlns:p14="http://schemas.microsoft.com/office/powerpoint/2010/main" val="3315162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Nick Fewings</a:t>
            </a:r>
            <a:r>
              <a:rPr lang="en-US" dirty="0"/>
              <a:t> on </a:t>
            </a:r>
            <a:r>
              <a:rPr lang="en-US" dirty="0" err="1">
                <a:hlinkClick r:id="rId4"/>
              </a:rPr>
              <a:t>Unsplash</a:t>
            </a:r>
            <a:endParaRPr lang="en-GB" dirty="0"/>
          </a:p>
        </p:txBody>
      </p:sp>
      <p:sp>
        <p:nvSpPr>
          <p:cNvPr id="4" name="Slide Number Placeholder 3"/>
          <p:cNvSpPr>
            <a:spLocks noGrp="1"/>
          </p:cNvSpPr>
          <p:nvPr>
            <p:ph type="sldNum" sz="quarter" idx="5"/>
          </p:nvPr>
        </p:nvSpPr>
        <p:spPr/>
        <p:txBody>
          <a:bodyPr/>
          <a:lstStyle/>
          <a:p>
            <a:fld id="{7F7D765D-AFF3-4D4E-84E1-FF855ED92B7F}" type="slidenum">
              <a:rPr lang="en-GB" smtClean="0"/>
              <a:t>119</a:t>
            </a:fld>
            <a:endParaRPr lang="en-GB"/>
          </a:p>
        </p:txBody>
      </p:sp>
    </p:spTree>
    <p:extLst>
      <p:ext uri="{BB962C8B-B14F-4D97-AF65-F5344CB8AC3E}">
        <p14:creationId xmlns:p14="http://schemas.microsoft.com/office/powerpoint/2010/main" val="336080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6A3C-809D-BA63-3504-00B4107E02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53840B-F74E-794B-1D0C-9EF807448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96AA406-35BF-5740-563C-C53A29660E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04AEAC5-34CA-2A2E-87D1-609F8C5950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6FD8F88-70E1-3151-89D8-2B253AD30C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894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134E-1C8D-484C-860F-1FDDFE4ED7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658418-610E-288F-F6BB-146AF6BAE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46A829-78DF-925D-3A05-7F8E496D0A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7473CB-02AC-CB9A-D3D2-CAB7BF703C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009527-FC50-4F11-5AE9-ED744CA0D1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5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95097-B83F-9502-D46D-8B0A057B7B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D43C-1BDF-FC73-5210-75EAF39BA8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DC1FBA-8C6A-2735-2595-63AAD9ACFD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5C342B-AA81-73E1-5FD9-1A955BE305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9ACD8CA-A370-3EA9-5B75-6F40BE134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35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0" y="0"/>
            <a:ext cx="12191999" cy="6858000"/>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 name="Text Placeholder 2">
            <a:extLst>
              <a:ext uri="{FF2B5EF4-FFF2-40B4-BE49-F238E27FC236}">
                <a16:creationId xmlns:a16="http://schemas.microsoft.com/office/drawing/2014/main" id="{F0BC2FD6-EA1D-247D-2A47-EBF1E68E235B}"/>
              </a:ext>
            </a:extLst>
          </p:cNvPr>
          <p:cNvSpPr>
            <a:spLocks noGrp="1"/>
          </p:cNvSpPr>
          <p:nvPr>
            <p:ph type="body" sz="quarter" idx="10" hasCustomPrompt="1"/>
          </p:nvPr>
        </p:nvSpPr>
        <p:spPr>
          <a:xfrm>
            <a:off x="0" y="3023935"/>
            <a:ext cx="12192001" cy="8101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latin typeface="Segoe UI" panose="020B0502040204020203" pitchFamily="34" charset="0"/>
                <a:cs typeface="Segoe UI" panose="020B0502040204020203" pitchFamily="34" charset="0"/>
              </a:defRPr>
            </a:lvl2pPr>
            <a:lvl3pPr>
              <a:defRPr sz="6000">
                <a:latin typeface="Segoe UI" panose="020B0502040204020203" pitchFamily="34" charset="0"/>
                <a:cs typeface="Segoe UI" panose="020B0502040204020203" pitchFamily="34" charset="0"/>
              </a:defRPr>
            </a:lvl3pPr>
            <a:lvl4pPr>
              <a:defRPr sz="6000">
                <a:latin typeface="Segoe UI" panose="020B0502040204020203" pitchFamily="34" charset="0"/>
                <a:cs typeface="Segoe UI" panose="020B0502040204020203" pitchFamily="34" charset="0"/>
              </a:defRPr>
            </a:lvl4pPr>
            <a:lvl5pPr>
              <a:defRPr sz="6000">
                <a:latin typeface="Segoe UI" panose="020B0502040204020203" pitchFamily="34" charset="0"/>
                <a:cs typeface="Segoe UI" panose="020B0502040204020203" pitchFamily="34" charset="0"/>
              </a:defRPr>
            </a:lvl5pPr>
          </a:lstStyle>
          <a:p>
            <a:pPr lvl="0"/>
            <a:r>
              <a:rPr lang="en-US" dirty="0"/>
              <a:t>Title Goes Here</a:t>
            </a:r>
            <a:endParaRPr lang="en-GB" dirty="0"/>
          </a:p>
        </p:txBody>
      </p:sp>
      <p:pic>
        <p:nvPicPr>
          <p:cNvPr id="5" name="Picture 4" descr="A white letter on a black background&#10;&#10;Description automatically generated with low confidence">
            <a:extLst>
              <a:ext uri="{FF2B5EF4-FFF2-40B4-BE49-F238E27FC236}">
                <a16:creationId xmlns:a16="http://schemas.microsoft.com/office/drawing/2014/main" id="{8AC09DB9-4779-C981-8F73-61012003D3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73390" y="6441756"/>
            <a:ext cx="1476866" cy="329105"/>
          </a:xfrm>
          <a:prstGeom prst="rect">
            <a:avLst/>
          </a:prstGeom>
        </p:spPr>
      </p:pic>
    </p:spTree>
    <p:extLst>
      <p:ext uri="{BB962C8B-B14F-4D97-AF65-F5344CB8AC3E}">
        <p14:creationId xmlns:p14="http://schemas.microsoft.com/office/powerpoint/2010/main" val="2563591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6" name="Picture 5" descr="A colorful squares on a black background&#10;&#10;Description automatically generated with low confidence">
            <a:extLst>
              <a:ext uri="{FF2B5EF4-FFF2-40B4-BE49-F238E27FC236}">
                <a16:creationId xmlns:a16="http://schemas.microsoft.com/office/drawing/2014/main" id="{287AA1FC-8E39-C6C2-4DB8-7F36113D606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7" name="Text Placeholder 2">
            <a:extLst>
              <a:ext uri="{FF2B5EF4-FFF2-40B4-BE49-F238E27FC236}">
                <a16:creationId xmlns:a16="http://schemas.microsoft.com/office/drawing/2014/main" id="{FEB81BC5-A6FA-413B-A166-14AA73B4308F}"/>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0" name="Text Placeholder 9">
            <a:extLst>
              <a:ext uri="{FF2B5EF4-FFF2-40B4-BE49-F238E27FC236}">
                <a16:creationId xmlns:a16="http://schemas.microsoft.com/office/drawing/2014/main" id="{EEDE5BB0-4AB0-A792-CC01-6D86A4C3A197}"/>
              </a:ext>
            </a:extLst>
          </p:cNvPr>
          <p:cNvSpPr>
            <a:spLocks noGrp="1"/>
          </p:cNvSpPr>
          <p:nvPr>
            <p:ph type="body" sz="quarter" idx="10" hasCustomPrompt="1"/>
          </p:nvPr>
        </p:nvSpPr>
        <p:spPr>
          <a:xfrm>
            <a:off x="779929" y="-143"/>
            <a:ext cx="11412071" cy="503381"/>
          </a:xfrm>
        </p:spPr>
        <p:txBody>
          <a:bodyPr/>
          <a:lstStyle>
            <a:lvl1pPr marL="0" indent="0">
              <a:buNone/>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Text Goes Here</a:t>
            </a:r>
            <a:endParaRPr lang="en-GB" dirty="0"/>
          </a:p>
        </p:txBody>
      </p:sp>
    </p:spTree>
    <p:extLst>
      <p:ext uri="{BB962C8B-B14F-4D97-AF65-F5344CB8AC3E}">
        <p14:creationId xmlns:p14="http://schemas.microsoft.com/office/powerpoint/2010/main" val="3568077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643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53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A2877BA-F2D3-7F7A-D637-FD6DC1963CB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249" b="13744"/>
          <a:stretch/>
        </p:blipFill>
        <p:spPr>
          <a:xfrm>
            <a:off x="236274" y="0"/>
            <a:ext cx="11552110" cy="4703494"/>
          </a:xfrm>
          <a:prstGeom prst="rect">
            <a:avLst/>
          </a:prstGeom>
        </p:spPr>
      </p:pic>
      <p:pic>
        <p:nvPicPr>
          <p:cNvPr id="36" name="Picture 35">
            <a:extLst>
              <a:ext uri="{FF2B5EF4-FFF2-40B4-BE49-F238E27FC236}">
                <a16:creationId xmlns:a16="http://schemas.microsoft.com/office/drawing/2014/main" id="{6D2B3B37-C317-2FA9-CC3B-17A8694F98A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959" y="5479087"/>
            <a:ext cx="3994520" cy="1080000"/>
          </a:xfrm>
          <a:prstGeom prst="rect">
            <a:avLst/>
          </a:prstGeom>
        </p:spPr>
      </p:pic>
      <p:sp>
        <p:nvSpPr>
          <p:cNvPr id="39" name="Picture Placeholder 38">
            <a:extLst>
              <a:ext uri="{FF2B5EF4-FFF2-40B4-BE49-F238E27FC236}">
                <a16:creationId xmlns:a16="http://schemas.microsoft.com/office/drawing/2014/main" id="{A072C31F-34B5-7708-2D39-2BF48AA092C5}"/>
              </a:ext>
            </a:extLst>
          </p:cNvPr>
          <p:cNvSpPr>
            <a:spLocks noGrp="1"/>
          </p:cNvSpPr>
          <p:nvPr>
            <p:ph type="pic" sz="quarter" idx="10"/>
          </p:nvPr>
        </p:nvSpPr>
        <p:spPr>
          <a:xfrm>
            <a:off x="9200902" y="5479587"/>
            <a:ext cx="2614612" cy="1079500"/>
          </a:xfrm>
        </p:spPr>
        <p:txBody>
          <a:bodyPr/>
          <a:lstStyle/>
          <a:p>
            <a:endParaRPr lang="en-GB"/>
          </a:p>
        </p:txBody>
      </p:sp>
      <p:sp>
        <p:nvSpPr>
          <p:cNvPr id="40" name="Arrow: Pentagon 39">
            <a:extLst>
              <a:ext uri="{FF2B5EF4-FFF2-40B4-BE49-F238E27FC236}">
                <a16:creationId xmlns:a16="http://schemas.microsoft.com/office/drawing/2014/main" id="{4E4A3FB5-959D-D02A-42B9-47BAF38CFB54}"/>
              </a:ext>
            </a:extLst>
          </p:cNvPr>
          <p:cNvSpPr/>
          <p:nvPr userDrawn="1"/>
        </p:nvSpPr>
        <p:spPr>
          <a:xfrm rot="5400000">
            <a:off x="3487269" y="-3487270"/>
            <a:ext cx="5217459" cy="12192002"/>
          </a:xfrm>
          <a:prstGeom prst="homePlate">
            <a:avLst>
              <a:gd name="adj" fmla="val 23503"/>
            </a:avLst>
          </a:prstGeom>
          <a:solidFill>
            <a:srgbClr val="29265B">
              <a:alpha val="75000"/>
            </a:srgbClr>
          </a:solidFill>
          <a:ln cap="rnd">
            <a:noFill/>
            <a:beve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 Placeholder 43">
            <a:extLst>
              <a:ext uri="{FF2B5EF4-FFF2-40B4-BE49-F238E27FC236}">
                <a16:creationId xmlns:a16="http://schemas.microsoft.com/office/drawing/2014/main" id="{293C2AEF-54C9-FFA7-0A59-012D0807F1D4}"/>
              </a:ext>
            </a:extLst>
          </p:cNvPr>
          <p:cNvSpPr>
            <a:spLocks noGrp="1"/>
          </p:cNvSpPr>
          <p:nvPr>
            <p:ph type="body" sz="quarter" idx="11" hasCustomPrompt="1"/>
          </p:nvPr>
        </p:nvSpPr>
        <p:spPr>
          <a:xfrm>
            <a:off x="-3" y="2044432"/>
            <a:ext cx="12192003" cy="18719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solidFill>
                  <a:schemeClr val="bg1"/>
                </a:solidFill>
                <a:latin typeface="Segoe UI" panose="020B0502040204020203" pitchFamily="34" charset="0"/>
                <a:cs typeface="Segoe UI" panose="020B0502040204020203" pitchFamily="34" charset="0"/>
              </a:defRPr>
            </a:lvl2pPr>
            <a:lvl3pPr>
              <a:defRPr sz="6000">
                <a:solidFill>
                  <a:schemeClr val="bg1"/>
                </a:solidFill>
                <a:latin typeface="Segoe UI" panose="020B0502040204020203" pitchFamily="34" charset="0"/>
                <a:cs typeface="Segoe UI" panose="020B0502040204020203" pitchFamily="34" charset="0"/>
              </a:defRPr>
            </a:lvl3pPr>
            <a:lvl4pPr>
              <a:defRPr sz="6000">
                <a:solidFill>
                  <a:schemeClr val="bg1"/>
                </a:solidFill>
                <a:latin typeface="Segoe UI" panose="020B0502040204020203" pitchFamily="34" charset="0"/>
                <a:cs typeface="Segoe UI" panose="020B0502040204020203" pitchFamily="34" charset="0"/>
              </a:defRPr>
            </a:lvl4pPr>
            <a:lvl5pPr>
              <a:defRPr sz="6000">
                <a:solidFill>
                  <a:schemeClr val="bg1"/>
                </a:solidFill>
                <a:latin typeface="Segoe UI" panose="020B0502040204020203" pitchFamily="34" charset="0"/>
                <a:cs typeface="Segoe UI" panose="020B0502040204020203" pitchFamily="34" charset="0"/>
              </a:defRPr>
            </a:lvl5pPr>
          </a:lstStyle>
          <a:p>
            <a:pPr lvl="0"/>
            <a:r>
              <a:rPr lang="en-US" dirty="0"/>
              <a:t>TITLE</a:t>
            </a:r>
            <a:endParaRPr lang="en-GB" dirty="0"/>
          </a:p>
        </p:txBody>
      </p:sp>
    </p:spTree>
    <p:extLst>
      <p:ext uri="{BB962C8B-B14F-4D97-AF65-F5344CB8AC3E}">
        <p14:creationId xmlns:p14="http://schemas.microsoft.com/office/powerpoint/2010/main" val="88501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1E9B167-1509-25D7-1749-4B7FD7718DDE}"/>
              </a:ext>
            </a:extLst>
          </p:cNvPr>
          <p:cNvSpPr/>
          <p:nvPr userDrawn="1"/>
        </p:nvSpPr>
        <p:spPr>
          <a:xfrm>
            <a:off x="1434176" y="839798"/>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9" name="Picture Placeholder 18">
            <a:extLst>
              <a:ext uri="{FF2B5EF4-FFF2-40B4-BE49-F238E27FC236}">
                <a16:creationId xmlns:a16="http://schemas.microsoft.com/office/drawing/2014/main" id="{2CA27EB0-FD5A-D058-83A2-24B5261C5F97}"/>
              </a:ext>
            </a:extLst>
          </p:cNvPr>
          <p:cNvSpPr>
            <a:spLocks noGrp="1"/>
          </p:cNvSpPr>
          <p:nvPr>
            <p:ph type="pic" sz="quarter" idx="10"/>
          </p:nvPr>
        </p:nvSpPr>
        <p:spPr>
          <a:xfrm>
            <a:off x="1589205" y="994538"/>
            <a:ext cx="3715615" cy="3716192"/>
          </a:xfrm>
          <a:custGeom>
            <a:avLst/>
            <a:gdLst>
              <a:gd name="connsiteX0" fmla="*/ 1858096 w 3715615"/>
              <a:gd name="connsiteY0" fmla="*/ 0 h 3716192"/>
              <a:gd name="connsiteX1" fmla="*/ 3706599 w 3715615"/>
              <a:gd name="connsiteY1" fmla="*/ 1668117 h 3716192"/>
              <a:gd name="connsiteX2" fmla="*/ 3715615 w 3715615"/>
              <a:gd name="connsiteY2" fmla="*/ 1846669 h 3716192"/>
              <a:gd name="connsiteX3" fmla="*/ 3715615 w 3715615"/>
              <a:gd name="connsiteY3" fmla="*/ 1869523 h 3716192"/>
              <a:gd name="connsiteX4" fmla="*/ 3706599 w 3715615"/>
              <a:gd name="connsiteY4" fmla="*/ 2048076 h 3716192"/>
              <a:gd name="connsiteX5" fmla="*/ 1858096 w 3715615"/>
              <a:gd name="connsiteY5" fmla="*/ 3716192 h 3716192"/>
              <a:gd name="connsiteX6" fmla="*/ 0 w 3715615"/>
              <a:gd name="connsiteY6" fmla="*/ 1858096 h 3716192"/>
              <a:gd name="connsiteX7" fmla="*/ 1858096 w 3715615"/>
              <a:gd name="connsiteY7" fmla="*/ 0 h 37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615" h="3716192">
                <a:moveTo>
                  <a:pt x="1858096" y="0"/>
                </a:moveTo>
                <a:cubicBezTo>
                  <a:pt x="2820157" y="0"/>
                  <a:pt x="3611446" y="731160"/>
                  <a:pt x="3706599" y="1668117"/>
                </a:cubicBezTo>
                <a:lnTo>
                  <a:pt x="3715615" y="1846669"/>
                </a:lnTo>
                <a:lnTo>
                  <a:pt x="3715615" y="1869523"/>
                </a:lnTo>
                <a:lnTo>
                  <a:pt x="3706599" y="2048076"/>
                </a:lnTo>
                <a:cubicBezTo>
                  <a:pt x="3611446" y="2985032"/>
                  <a:pt x="2820157" y="3716192"/>
                  <a:pt x="1858096" y="3716192"/>
                </a:cubicBezTo>
                <a:cubicBezTo>
                  <a:pt x="831898" y="3716192"/>
                  <a:pt x="0" y="2884294"/>
                  <a:pt x="0" y="1858096"/>
                </a:cubicBezTo>
                <a:cubicBezTo>
                  <a:pt x="0" y="831898"/>
                  <a:pt x="831898" y="0"/>
                  <a:pt x="1858096" y="0"/>
                </a:cubicBezTo>
                <a:close/>
              </a:path>
            </a:pathLst>
          </a:custGeom>
        </p:spPr>
        <p:txBody>
          <a:bodyPr wrap="square">
            <a:noAutofit/>
          </a:bodyPr>
          <a:lstStyle/>
          <a:p>
            <a:endParaRPr lang="en-GB"/>
          </a:p>
        </p:txBody>
      </p:sp>
      <p:sp>
        <p:nvSpPr>
          <p:cNvPr id="21" name="Oval 20">
            <a:extLst>
              <a:ext uri="{FF2B5EF4-FFF2-40B4-BE49-F238E27FC236}">
                <a16:creationId xmlns:a16="http://schemas.microsoft.com/office/drawing/2014/main" id="{6083A013-804B-61DD-9CC7-A5571692D3F1}"/>
              </a:ext>
            </a:extLst>
          </p:cNvPr>
          <p:cNvSpPr/>
          <p:nvPr userDrawn="1"/>
        </p:nvSpPr>
        <p:spPr>
          <a:xfrm>
            <a:off x="6577416" y="831603"/>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icture Placeholder 23">
            <a:extLst>
              <a:ext uri="{FF2B5EF4-FFF2-40B4-BE49-F238E27FC236}">
                <a16:creationId xmlns:a16="http://schemas.microsoft.com/office/drawing/2014/main" id="{4CDDD415-75A9-2D40-6768-667743E7B52A}"/>
              </a:ext>
            </a:extLst>
          </p:cNvPr>
          <p:cNvSpPr>
            <a:spLocks noGrp="1"/>
          </p:cNvSpPr>
          <p:nvPr>
            <p:ph type="pic" sz="quarter" idx="11"/>
          </p:nvPr>
        </p:nvSpPr>
        <p:spPr>
          <a:xfrm>
            <a:off x="6732155" y="994538"/>
            <a:ext cx="3716192" cy="3699800"/>
          </a:xfrm>
          <a:custGeom>
            <a:avLst/>
            <a:gdLst>
              <a:gd name="connsiteX0" fmla="*/ 1858096 w 3716192"/>
              <a:gd name="connsiteY0" fmla="*/ 0 h 3699800"/>
              <a:gd name="connsiteX1" fmla="*/ 3716192 w 3716192"/>
              <a:gd name="connsiteY1" fmla="*/ 1858096 h 3699800"/>
              <a:gd name="connsiteX2" fmla="*/ 2232567 w 3716192"/>
              <a:gd name="connsiteY2" fmla="*/ 3678442 h 3699800"/>
              <a:gd name="connsiteX3" fmla="*/ 2092624 w 3716192"/>
              <a:gd name="connsiteY3" fmla="*/ 3699800 h 3699800"/>
              <a:gd name="connsiteX4" fmla="*/ 1623568 w 3716192"/>
              <a:gd name="connsiteY4" fmla="*/ 3699800 h 3699800"/>
              <a:gd name="connsiteX5" fmla="*/ 1483625 w 3716192"/>
              <a:gd name="connsiteY5" fmla="*/ 3678442 h 3699800"/>
              <a:gd name="connsiteX6" fmla="*/ 0 w 3716192"/>
              <a:gd name="connsiteY6" fmla="*/ 1858096 h 3699800"/>
              <a:gd name="connsiteX7" fmla="*/ 1858096 w 3716192"/>
              <a:gd name="connsiteY7" fmla="*/ 0 h 369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6192" h="3699800">
                <a:moveTo>
                  <a:pt x="1858096" y="0"/>
                </a:moveTo>
                <a:cubicBezTo>
                  <a:pt x="2884294" y="0"/>
                  <a:pt x="3716192" y="831898"/>
                  <a:pt x="3716192" y="1858096"/>
                </a:cubicBezTo>
                <a:cubicBezTo>
                  <a:pt x="3716192" y="2756019"/>
                  <a:pt x="3079270" y="3505182"/>
                  <a:pt x="2232567" y="3678442"/>
                </a:cubicBezTo>
                <a:lnTo>
                  <a:pt x="2092624" y="3699800"/>
                </a:lnTo>
                <a:lnTo>
                  <a:pt x="1623568" y="3699800"/>
                </a:lnTo>
                <a:lnTo>
                  <a:pt x="1483625" y="3678442"/>
                </a:lnTo>
                <a:cubicBezTo>
                  <a:pt x="636922" y="3505182"/>
                  <a:pt x="0" y="2756019"/>
                  <a:pt x="0" y="1858096"/>
                </a:cubicBezTo>
                <a:cubicBezTo>
                  <a:pt x="0" y="831898"/>
                  <a:pt x="831898" y="0"/>
                  <a:pt x="1858096" y="0"/>
                </a:cubicBezTo>
                <a:close/>
              </a:path>
            </a:pathLst>
          </a:custGeom>
        </p:spPr>
        <p:txBody>
          <a:bodyPr wrap="square">
            <a:noAutofit/>
          </a:bodyPr>
          <a:lstStyle/>
          <a:p>
            <a:endParaRPr lang="en-GB"/>
          </a:p>
        </p:txBody>
      </p:sp>
      <p:sp>
        <p:nvSpPr>
          <p:cNvPr id="26" name="Text Placeholder 25">
            <a:extLst>
              <a:ext uri="{FF2B5EF4-FFF2-40B4-BE49-F238E27FC236}">
                <a16:creationId xmlns:a16="http://schemas.microsoft.com/office/drawing/2014/main" id="{1DB270FF-3952-762A-03D0-1EF057FB7F16}"/>
              </a:ext>
            </a:extLst>
          </p:cNvPr>
          <p:cNvSpPr>
            <a:spLocks noGrp="1"/>
          </p:cNvSpPr>
          <p:nvPr>
            <p:ph type="body" sz="quarter" idx="12"/>
          </p:nvPr>
        </p:nvSpPr>
        <p:spPr>
          <a:xfrm>
            <a:off x="1434176" y="4857996"/>
            <a:ext cx="3871249" cy="116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7">
            <a:extLst>
              <a:ext uri="{FF2B5EF4-FFF2-40B4-BE49-F238E27FC236}">
                <a16:creationId xmlns:a16="http://schemas.microsoft.com/office/drawing/2014/main" id="{3F07D8D9-88E3-F3E1-8749-485056CBBC48}"/>
              </a:ext>
            </a:extLst>
          </p:cNvPr>
          <p:cNvSpPr>
            <a:spLocks noGrp="1"/>
          </p:cNvSpPr>
          <p:nvPr>
            <p:ph type="body" sz="quarter" idx="13"/>
          </p:nvPr>
        </p:nvSpPr>
        <p:spPr>
          <a:xfrm>
            <a:off x="6577416" y="4857273"/>
            <a:ext cx="4025671" cy="1145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33" name="Picture 32" descr="A colorful squares on a black background&#10;&#10;Description automatically generated with low confidence">
            <a:extLst>
              <a:ext uri="{FF2B5EF4-FFF2-40B4-BE49-F238E27FC236}">
                <a16:creationId xmlns:a16="http://schemas.microsoft.com/office/drawing/2014/main" id="{0C9FCF71-B0A7-15BE-4E4A-D0C8A790B8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34" name="Text Placeholder 2">
            <a:extLst>
              <a:ext uri="{FF2B5EF4-FFF2-40B4-BE49-F238E27FC236}">
                <a16:creationId xmlns:a16="http://schemas.microsoft.com/office/drawing/2014/main" id="{93BA55DB-F2C2-CDCE-70D2-C822857051F2}"/>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5" name="TextBox 34">
            <a:extLst>
              <a:ext uri="{FF2B5EF4-FFF2-40B4-BE49-F238E27FC236}">
                <a16:creationId xmlns:a16="http://schemas.microsoft.com/office/drawing/2014/main" id="{6287E84A-01CC-33F1-BE8B-E008D245F193}"/>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Speakers</a:t>
            </a:r>
          </a:p>
        </p:txBody>
      </p:sp>
    </p:spTree>
    <p:extLst>
      <p:ext uri="{BB962C8B-B14F-4D97-AF65-F5344CB8AC3E}">
        <p14:creationId xmlns:p14="http://schemas.microsoft.com/office/powerpoint/2010/main" val="4053672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1E9B167-1509-25D7-1749-4B7FD7718DDE}"/>
              </a:ext>
            </a:extLst>
          </p:cNvPr>
          <p:cNvSpPr/>
          <p:nvPr userDrawn="1"/>
        </p:nvSpPr>
        <p:spPr>
          <a:xfrm>
            <a:off x="1915300" y="1260931"/>
            <a:ext cx="4025671" cy="4025671"/>
          </a:xfrm>
          <a:prstGeom prst="ellipse">
            <a:avLst/>
          </a:prstGeom>
          <a:solidFill>
            <a:srgbClr val="29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colorful squares on a black background&#10;&#10;Description automatically generated with low confidence">
            <a:extLst>
              <a:ext uri="{FF2B5EF4-FFF2-40B4-BE49-F238E27FC236}">
                <a16:creationId xmlns:a16="http://schemas.microsoft.com/office/drawing/2014/main" id="{1BACDB85-5940-2ECC-98F7-0A1CAC0690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9" name="Picture Placeholder 18">
            <a:extLst>
              <a:ext uri="{FF2B5EF4-FFF2-40B4-BE49-F238E27FC236}">
                <a16:creationId xmlns:a16="http://schemas.microsoft.com/office/drawing/2014/main" id="{2CA27EB0-FD5A-D058-83A2-24B5261C5F97}"/>
              </a:ext>
            </a:extLst>
          </p:cNvPr>
          <p:cNvSpPr>
            <a:spLocks noGrp="1"/>
          </p:cNvSpPr>
          <p:nvPr>
            <p:ph type="pic" sz="quarter" idx="10"/>
          </p:nvPr>
        </p:nvSpPr>
        <p:spPr>
          <a:xfrm>
            <a:off x="2070329" y="1415671"/>
            <a:ext cx="3715615" cy="3716192"/>
          </a:xfrm>
          <a:custGeom>
            <a:avLst/>
            <a:gdLst>
              <a:gd name="connsiteX0" fmla="*/ 1858096 w 3715615"/>
              <a:gd name="connsiteY0" fmla="*/ 0 h 3716192"/>
              <a:gd name="connsiteX1" fmla="*/ 3706599 w 3715615"/>
              <a:gd name="connsiteY1" fmla="*/ 1668117 h 3716192"/>
              <a:gd name="connsiteX2" fmla="*/ 3715615 w 3715615"/>
              <a:gd name="connsiteY2" fmla="*/ 1846669 h 3716192"/>
              <a:gd name="connsiteX3" fmla="*/ 3715615 w 3715615"/>
              <a:gd name="connsiteY3" fmla="*/ 1869523 h 3716192"/>
              <a:gd name="connsiteX4" fmla="*/ 3706599 w 3715615"/>
              <a:gd name="connsiteY4" fmla="*/ 2048076 h 3716192"/>
              <a:gd name="connsiteX5" fmla="*/ 1858096 w 3715615"/>
              <a:gd name="connsiteY5" fmla="*/ 3716192 h 3716192"/>
              <a:gd name="connsiteX6" fmla="*/ 0 w 3715615"/>
              <a:gd name="connsiteY6" fmla="*/ 1858096 h 3716192"/>
              <a:gd name="connsiteX7" fmla="*/ 1858096 w 3715615"/>
              <a:gd name="connsiteY7" fmla="*/ 0 h 37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615" h="3716192">
                <a:moveTo>
                  <a:pt x="1858096" y="0"/>
                </a:moveTo>
                <a:cubicBezTo>
                  <a:pt x="2820157" y="0"/>
                  <a:pt x="3611446" y="731160"/>
                  <a:pt x="3706599" y="1668117"/>
                </a:cubicBezTo>
                <a:lnTo>
                  <a:pt x="3715615" y="1846669"/>
                </a:lnTo>
                <a:lnTo>
                  <a:pt x="3715615" y="1869523"/>
                </a:lnTo>
                <a:lnTo>
                  <a:pt x="3706599" y="2048076"/>
                </a:lnTo>
                <a:cubicBezTo>
                  <a:pt x="3611446" y="2985032"/>
                  <a:pt x="2820157" y="3716192"/>
                  <a:pt x="1858096" y="3716192"/>
                </a:cubicBezTo>
                <a:cubicBezTo>
                  <a:pt x="831898" y="3716192"/>
                  <a:pt x="0" y="2884294"/>
                  <a:pt x="0" y="1858096"/>
                </a:cubicBezTo>
                <a:cubicBezTo>
                  <a:pt x="0" y="831898"/>
                  <a:pt x="831898" y="0"/>
                  <a:pt x="1858096" y="0"/>
                </a:cubicBezTo>
                <a:close/>
              </a:path>
            </a:pathLst>
          </a:custGeom>
        </p:spPr>
        <p:txBody>
          <a:bodyPr wrap="square">
            <a:noAutofit/>
          </a:bodyPr>
          <a:lstStyle/>
          <a:p>
            <a:endParaRPr lang="en-GB"/>
          </a:p>
        </p:txBody>
      </p:sp>
      <p:sp>
        <p:nvSpPr>
          <p:cNvPr id="26" name="Text Placeholder 25">
            <a:extLst>
              <a:ext uri="{FF2B5EF4-FFF2-40B4-BE49-F238E27FC236}">
                <a16:creationId xmlns:a16="http://schemas.microsoft.com/office/drawing/2014/main" id="{1DB270FF-3952-762A-03D0-1EF057FB7F16}"/>
              </a:ext>
            </a:extLst>
          </p:cNvPr>
          <p:cNvSpPr>
            <a:spLocks noGrp="1"/>
          </p:cNvSpPr>
          <p:nvPr>
            <p:ph type="body" sz="quarter" idx="12"/>
          </p:nvPr>
        </p:nvSpPr>
        <p:spPr>
          <a:xfrm>
            <a:off x="6096000" y="1260931"/>
            <a:ext cx="3871249" cy="40256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sp>
        <p:nvSpPr>
          <p:cNvPr id="2" name="Text Placeholder 2">
            <a:extLst>
              <a:ext uri="{FF2B5EF4-FFF2-40B4-BE49-F238E27FC236}">
                <a16:creationId xmlns:a16="http://schemas.microsoft.com/office/drawing/2014/main" id="{3ABC833B-83B3-D9B0-61ED-140274BBBB52}"/>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1" name="TextBox 30">
            <a:extLst>
              <a:ext uri="{FF2B5EF4-FFF2-40B4-BE49-F238E27FC236}">
                <a16:creationId xmlns:a16="http://schemas.microsoft.com/office/drawing/2014/main" id="{4F0956E2-2E25-B858-182D-E848F505CB4F}"/>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Speakers</a:t>
            </a:r>
          </a:p>
        </p:txBody>
      </p:sp>
    </p:spTree>
    <p:extLst>
      <p:ext uri="{BB962C8B-B14F-4D97-AF65-F5344CB8AC3E}">
        <p14:creationId xmlns:p14="http://schemas.microsoft.com/office/powerpoint/2010/main" val="3511532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sp>
        <p:nvSpPr>
          <p:cNvPr id="3" name="Text Placeholder 2">
            <a:extLst>
              <a:ext uri="{FF2B5EF4-FFF2-40B4-BE49-F238E27FC236}">
                <a16:creationId xmlns:a16="http://schemas.microsoft.com/office/drawing/2014/main" id="{D627A467-D7D1-DBC4-3830-55EB6F63A952}"/>
              </a:ext>
            </a:extLst>
          </p:cNvPr>
          <p:cNvSpPr>
            <a:spLocks noGrp="1"/>
          </p:cNvSpPr>
          <p:nvPr>
            <p:ph type="body" sz="quarter" idx="10" hasCustomPrompt="1"/>
          </p:nvPr>
        </p:nvSpPr>
        <p:spPr>
          <a:xfrm>
            <a:off x="336551" y="1357746"/>
            <a:ext cx="7948468" cy="4716902"/>
          </a:xfrm>
        </p:spPr>
        <p:txBody>
          <a:bodyPr/>
          <a:lstStyle>
            <a:lvl1pPr>
              <a:defRPr/>
            </a:lvl1pPr>
          </a:lstStyle>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US" dirty="0"/>
          </a:p>
          <a:p>
            <a:pPr lvl="0"/>
            <a:endParaRPr lang="en-US" dirty="0"/>
          </a:p>
          <a:p>
            <a:pPr lvl="0"/>
            <a:r>
              <a:rPr lang="en-US" dirty="0" err="1"/>
              <a:t>Xx</a:t>
            </a:r>
            <a:endParaRPr lang="en-GB" dirty="0"/>
          </a:p>
        </p:txBody>
      </p:sp>
      <p:sp>
        <p:nvSpPr>
          <p:cNvPr id="5" name="Content Placeholder 4">
            <a:extLst>
              <a:ext uri="{FF2B5EF4-FFF2-40B4-BE49-F238E27FC236}">
                <a16:creationId xmlns:a16="http://schemas.microsoft.com/office/drawing/2014/main" id="{5D458509-13E3-8397-5AD3-AC6EBF97BCC9}"/>
              </a:ext>
            </a:extLst>
          </p:cNvPr>
          <p:cNvSpPr>
            <a:spLocks noGrp="1"/>
          </p:cNvSpPr>
          <p:nvPr>
            <p:ph sz="quarter" idx="11"/>
          </p:nvPr>
        </p:nvSpPr>
        <p:spPr>
          <a:xfrm>
            <a:off x="8507413" y="1357776"/>
            <a:ext cx="3343275" cy="4717587"/>
          </a:xfrm>
        </p:spPr>
        <p:txBody>
          <a:bodyPr/>
          <a:lstStyle>
            <a:lvl1pPr marL="0" indent="0">
              <a:buNone/>
              <a:defRPr/>
            </a:lvl1pPr>
          </a:lstStyle>
          <a:p>
            <a:pPr lvl="0"/>
            <a:endParaRPr lang="en-GB" dirty="0"/>
          </a:p>
        </p:txBody>
      </p:sp>
      <p:pic>
        <p:nvPicPr>
          <p:cNvPr id="7" name="Picture 6" descr="A blue line drawing of a paper with a clock&#10;&#10;Description automatically generated with low confidence">
            <a:extLst>
              <a:ext uri="{FF2B5EF4-FFF2-40B4-BE49-F238E27FC236}">
                <a16:creationId xmlns:a16="http://schemas.microsoft.com/office/drawing/2014/main" id="{F3F88939-8C84-C2C4-C403-4BFE00A80E0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23200" y="754315"/>
            <a:ext cx="461819" cy="435047"/>
          </a:xfrm>
          <a:prstGeom prst="rect">
            <a:avLst/>
          </a:prstGeom>
        </p:spPr>
      </p:pic>
      <p:cxnSp>
        <p:nvCxnSpPr>
          <p:cNvPr id="11" name="Straight Connector 10">
            <a:extLst>
              <a:ext uri="{FF2B5EF4-FFF2-40B4-BE49-F238E27FC236}">
                <a16:creationId xmlns:a16="http://schemas.microsoft.com/office/drawing/2014/main" id="{16C63DC9-E580-7346-42D2-CC2C87EC7CCA}"/>
              </a:ext>
            </a:extLst>
          </p:cNvPr>
          <p:cNvCxnSpPr/>
          <p:nvPr userDrawn="1"/>
        </p:nvCxnSpPr>
        <p:spPr>
          <a:xfrm>
            <a:off x="335774" y="1265383"/>
            <a:ext cx="7949245" cy="0"/>
          </a:xfrm>
          <a:prstGeom prst="line">
            <a:avLst/>
          </a:prstGeom>
          <a:ln w="28575">
            <a:solidFill>
              <a:srgbClr val="29265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A9E04E-2EF2-2740-2A2D-4B8351CD661B}"/>
              </a:ext>
            </a:extLst>
          </p:cNvPr>
          <p:cNvCxnSpPr>
            <a:cxnSpLocks/>
          </p:cNvCxnSpPr>
          <p:nvPr userDrawn="1"/>
        </p:nvCxnSpPr>
        <p:spPr>
          <a:xfrm>
            <a:off x="335774" y="1265383"/>
            <a:ext cx="0" cy="4805037"/>
          </a:xfrm>
          <a:prstGeom prst="line">
            <a:avLst/>
          </a:prstGeom>
          <a:ln w="28575">
            <a:solidFill>
              <a:srgbClr val="29265B"/>
            </a:solidFill>
          </a:ln>
        </p:spPr>
        <p:style>
          <a:lnRef idx="1">
            <a:schemeClr val="accent1"/>
          </a:lnRef>
          <a:fillRef idx="0">
            <a:schemeClr val="accent1"/>
          </a:fillRef>
          <a:effectRef idx="0">
            <a:schemeClr val="accent1"/>
          </a:effectRef>
          <a:fontRef idx="minor">
            <a:schemeClr val="tx1"/>
          </a:fontRef>
        </p:style>
      </p:cxnSp>
      <p:pic>
        <p:nvPicPr>
          <p:cNvPr id="22" name="Picture 21" descr="A colorful squares on a black background&#10;&#10;Description automatically generated with low confidence">
            <a:extLst>
              <a:ext uri="{FF2B5EF4-FFF2-40B4-BE49-F238E27FC236}">
                <a16:creationId xmlns:a16="http://schemas.microsoft.com/office/drawing/2014/main" id="{40F90B98-D576-87CD-DB26-3A96FD3624B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23" name="Text Placeholder 2">
            <a:extLst>
              <a:ext uri="{FF2B5EF4-FFF2-40B4-BE49-F238E27FC236}">
                <a16:creationId xmlns:a16="http://schemas.microsoft.com/office/drawing/2014/main" id="{9C57CDA1-1DF7-794D-B01D-241F838B679D}"/>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24" name="TextBox 23">
            <a:extLst>
              <a:ext uri="{FF2B5EF4-FFF2-40B4-BE49-F238E27FC236}">
                <a16:creationId xmlns:a16="http://schemas.microsoft.com/office/drawing/2014/main" id="{2A3C5E13-2C51-FD16-DD12-AC6153D0B26D}"/>
              </a:ext>
            </a:extLst>
          </p:cNvPr>
          <p:cNvSpPr txBox="1"/>
          <p:nvPr userDrawn="1"/>
        </p:nvSpPr>
        <p:spPr>
          <a:xfrm>
            <a:off x="787030" y="-36198"/>
            <a:ext cx="3112654" cy="523220"/>
          </a:xfrm>
          <a:prstGeom prst="rect">
            <a:avLst/>
          </a:prstGeom>
          <a:noFill/>
        </p:spPr>
        <p:txBody>
          <a:bodyPr wrap="square" rtlCol="0">
            <a:spAutoFit/>
          </a:bodyPr>
          <a:lstStyle/>
          <a:p>
            <a:r>
              <a:rPr lang="en-GB" sz="2800" dirty="0">
                <a:solidFill>
                  <a:schemeClr val="bg1"/>
                </a:solidFill>
                <a:latin typeface="Segoe UI" panose="020B0502040204020203" pitchFamily="34" charset="0"/>
                <a:cs typeface="Segoe UI" panose="020B0502040204020203" pitchFamily="34" charset="0"/>
              </a:rPr>
              <a:t>Agenda</a:t>
            </a:r>
          </a:p>
        </p:txBody>
      </p:sp>
    </p:spTree>
    <p:extLst>
      <p:ext uri="{BB962C8B-B14F-4D97-AF65-F5344CB8AC3E}">
        <p14:creationId xmlns:p14="http://schemas.microsoft.com/office/powerpoint/2010/main" val="370551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8E30-1DFC-63EF-AE59-7995DD41334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2E37EE-2104-A53E-3D99-A9A88A88BF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E5B59E-983A-C6DB-3A22-AD8138227F7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188F5D9-19DE-BE67-23D4-87A851174A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D709D63-569A-E3FF-539E-03E04A5D49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120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EDC4C0-29F2-7211-44D1-7D35F264AF9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373389" y="6407570"/>
            <a:ext cx="1476866" cy="397478"/>
          </a:xfrm>
          <a:prstGeom prst="rect">
            <a:avLst/>
          </a:prstGeom>
        </p:spPr>
      </p:pic>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1638677" y="6354618"/>
            <a:ext cx="8521324"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pic>
        <p:nvPicPr>
          <p:cNvPr id="32" name="Picture 31" descr="A picture containing font, graphics, screenshot, graphic design&#10;&#10;Description automatically generated">
            <a:extLst>
              <a:ext uri="{FF2B5EF4-FFF2-40B4-BE49-F238E27FC236}">
                <a16:creationId xmlns:a16="http://schemas.microsoft.com/office/drawing/2014/main" id="{CC6B5312-A954-28F2-9959-F902018A6F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774" y="6407570"/>
            <a:ext cx="1089515" cy="397478"/>
          </a:xfrm>
          <a:prstGeom prst="rect">
            <a:avLst/>
          </a:prstGeom>
        </p:spPr>
      </p:pic>
      <p:pic>
        <p:nvPicPr>
          <p:cNvPr id="6" name="Picture 5" descr="A colorful squares on a black background&#10;&#10;Description automatically generated with low confidence">
            <a:extLst>
              <a:ext uri="{FF2B5EF4-FFF2-40B4-BE49-F238E27FC236}">
                <a16:creationId xmlns:a16="http://schemas.microsoft.com/office/drawing/2014/main" id="{287AA1FC-8E39-C6C2-4DB8-7F36113D606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8442" y="37164"/>
            <a:ext cx="430025" cy="429054"/>
          </a:xfrm>
          <a:prstGeom prst="rect">
            <a:avLst/>
          </a:prstGeom>
        </p:spPr>
      </p:pic>
      <p:sp>
        <p:nvSpPr>
          <p:cNvPr id="7" name="Text Placeholder 2">
            <a:extLst>
              <a:ext uri="{FF2B5EF4-FFF2-40B4-BE49-F238E27FC236}">
                <a16:creationId xmlns:a16="http://schemas.microsoft.com/office/drawing/2014/main" id="{FEB81BC5-A6FA-413B-A166-14AA73B4308F}"/>
              </a:ext>
            </a:extLst>
          </p:cNvPr>
          <p:cNvSpPr txBox="1">
            <a:spLocks/>
          </p:cNvSpPr>
          <p:nvPr userDrawn="1"/>
        </p:nvSpPr>
        <p:spPr>
          <a:xfrm>
            <a:off x="779929" y="0"/>
            <a:ext cx="11412071" cy="503382"/>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0" name="Text Placeholder 9">
            <a:extLst>
              <a:ext uri="{FF2B5EF4-FFF2-40B4-BE49-F238E27FC236}">
                <a16:creationId xmlns:a16="http://schemas.microsoft.com/office/drawing/2014/main" id="{EEDE5BB0-4AB0-A792-CC01-6D86A4C3A197}"/>
              </a:ext>
            </a:extLst>
          </p:cNvPr>
          <p:cNvSpPr>
            <a:spLocks noGrp="1"/>
          </p:cNvSpPr>
          <p:nvPr>
            <p:ph type="body" sz="quarter" idx="10" hasCustomPrompt="1"/>
          </p:nvPr>
        </p:nvSpPr>
        <p:spPr>
          <a:xfrm>
            <a:off x="779929" y="-143"/>
            <a:ext cx="11412071" cy="503381"/>
          </a:xfrm>
        </p:spPr>
        <p:txBody>
          <a:bodyPr/>
          <a:lstStyle>
            <a:lvl1pPr marL="0" indent="0">
              <a:buNone/>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Text Goes Here</a:t>
            </a:r>
            <a:endParaRPr lang="en-GB" dirty="0"/>
          </a:p>
        </p:txBody>
      </p:sp>
    </p:spTree>
    <p:extLst>
      <p:ext uri="{BB962C8B-B14F-4D97-AF65-F5344CB8AC3E}">
        <p14:creationId xmlns:p14="http://schemas.microsoft.com/office/powerpoint/2010/main" val="449843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8BE9F99-3E0A-4067-56BB-DEB06CBAD458}"/>
              </a:ext>
            </a:extLst>
          </p:cNvPr>
          <p:cNvSpPr txBox="1">
            <a:spLocks/>
          </p:cNvSpPr>
          <p:nvPr userDrawn="1"/>
        </p:nvSpPr>
        <p:spPr>
          <a:xfrm>
            <a:off x="0" y="0"/>
            <a:ext cx="12191999" cy="6858000"/>
          </a:xfrm>
          <a:prstGeom prst="rect">
            <a:avLst/>
          </a:prstGeom>
          <a:solidFill>
            <a:srgbClr val="29265B"/>
          </a:solidFill>
        </p:spPr>
        <p:txBody>
          <a:bodyPr vert="horz" lIns="91440" tIns="45720" rIns="91440" bIns="45720" rtlCol="0" anchor="ctr" anchorCtr="1"/>
          <a:lstStyle>
            <a:defPPr>
              <a:defRPr lang="en-US"/>
            </a:defPPr>
            <a:lvl1pPr marL="0" indent="0" algn="ctr" defTabSz="914400" rtl="0" eaLnBrk="1" latinLnBrk="0" hangingPunct="1">
              <a:buNone/>
              <a:defRPr sz="3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3" name="Text Placeholder 2">
            <a:extLst>
              <a:ext uri="{FF2B5EF4-FFF2-40B4-BE49-F238E27FC236}">
                <a16:creationId xmlns:a16="http://schemas.microsoft.com/office/drawing/2014/main" id="{F0BC2FD6-EA1D-247D-2A47-EBF1E68E235B}"/>
              </a:ext>
            </a:extLst>
          </p:cNvPr>
          <p:cNvSpPr>
            <a:spLocks noGrp="1"/>
          </p:cNvSpPr>
          <p:nvPr>
            <p:ph type="body" sz="quarter" idx="10" hasCustomPrompt="1"/>
          </p:nvPr>
        </p:nvSpPr>
        <p:spPr>
          <a:xfrm>
            <a:off x="0" y="3023935"/>
            <a:ext cx="12192001" cy="810130"/>
          </a:xfrm>
        </p:spPr>
        <p:txBody>
          <a:bodyPr>
            <a:noAutofit/>
          </a:bodyPr>
          <a:lstStyle>
            <a:lvl1pPr marL="0" indent="0" algn="ctr">
              <a:buNone/>
              <a:defRPr sz="6000">
                <a:solidFill>
                  <a:schemeClr val="bg1"/>
                </a:solidFill>
                <a:latin typeface="Segoe UI" panose="020B0502040204020203" pitchFamily="34" charset="0"/>
                <a:cs typeface="Segoe UI" panose="020B0502040204020203" pitchFamily="34" charset="0"/>
              </a:defRPr>
            </a:lvl1pPr>
            <a:lvl2pPr>
              <a:defRPr sz="6000">
                <a:latin typeface="Segoe UI" panose="020B0502040204020203" pitchFamily="34" charset="0"/>
                <a:cs typeface="Segoe UI" panose="020B0502040204020203" pitchFamily="34" charset="0"/>
              </a:defRPr>
            </a:lvl2pPr>
            <a:lvl3pPr>
              <a:defRPr sz="6000">
                <a:latin typeface="Segoe UI" panose="020B0502040204020203" pitchFamily="34" charset="0"/>
                <a:cs typeface="Segoe UI" panose="020B0502040204020203" pitchFamily="34" charset="0"/>
              </a:defRPr>
            </a:lvl3pPr>
            <a:lvl4pPr>
              <a:defRPr sz="6000">
                <a:latin typeface="Segoe UI" panose="020B0502040204020203" pitchFamily="34" charset="0"/>
                <a:cs typeface="Segoe UI" panose="020B0502040204020203" pitchFamily="34" charset="0"/>
              </a:defRPr>
            </a:lvl4pPr>
            <a:lvl5pPr>
              <a:defRPr sz="6000">
                <a:latin typeface="Segoe UI" panose="020B0502040204020203" pitchFamily="34" charset="0"/>
                <a:cs typeface="Segoe UI" panose="020B0502040204020203" pitchFamily="34" charset="0"/>
              </a:defRPr>
            </a:lvl5pPr>
          </a:lstStyle>
          <a:p>
            <a:pPr lvl="0"/>
            <a:r>
              <a:rPr lang="en-US" dirty="0"/>
              <a:t>Title Goes Here</a:t>
            </a:r>
            <a:endParaRPr lang="en-GB" dirty="0"/>
          </a:p>
        </p:txBody>
      </p:sp>
      <p:pic>
        <p:nvPicPr>
          <p:cNvPr id="5" name="Picture 4" descr="A white letter on a black background&#10;&#10;Description automatically generated with low confidence">
            <a:extLst>
              <a:ext uri="{FF2B5EF4-FFF2-40B4-BE49-F238E27FC236}">
                <a16:creationId xmlns:a16="http://schemas.microsoft.com/office/drawing/2014/main" id="{8AC09DB9-4779-C981-8F73-61012003D3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73390" y="6441756"/>
            <a:ext cx="1476866" cy="329105"/>
          </a:xfrm>
          <a:prstGeom prst="rect">
            <a:avLst/>
          </a:prstGeom>
        </p:spPr>
      </p:pic>
    </p:spTree>
    <p:extLst>
      <p:ext uri="{BB962C8B-B14F-4D97-AF65-F5344CB8AC3E}">
        <p14:creationId xmlns:p14="http://schemas.microsoft.com/office/powerpoint/2010/main" val="1730507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3537-A907-9204-2C81-D6022A063E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3B60DE-907F-0F81-9556-017085553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44965-1E18-16AB-4925-DF0C7FE4599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72991C-33C5-D8C4-75F2-A9E923D0049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FADC81D-82B4-51E5-5320-FA40634767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70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82FA-06BD-5925-9E7E-DDBA2BAE655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28FC98-3C1D-368C-A83F-A9B97C3C9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BDE5B6D-DF5B-EE26-B2C6-CE7C10B091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676FBD-6A4D-D0B4-F0DC-D59F5295CA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65BF1563-FA07-CCEB-2D57-D3C2E7ADB6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A7862BC-FD05-6C73-EA4B-C0DF59BDC2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18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31E-BB4B-071B-2D45-241B96003D1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A68A9D-967A-8223-1094-8DD07B681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65256D-C3CE-EF03-0444-FC58A43DF0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01E3355-CB7C-6B77-3379-A3CCB9362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75AEE-3329-7429-B860-D48BAB594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FF97B3-D51C-FA79-D86E-35BDDF34EC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67B41E1-12B8-5F9E-C1E0-21A715FCBC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6430ECC2-9AC9-7A00-5713-5798175DBF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04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9C6C-7E76-245A-3E6B-DFC27857888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DF60382-FC9F-65D5-6AC8-FF59F5125E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7ED9E12-2FF3-C122-B7F0-1730AE6D0A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1A867A-8DA8-0543-A1CE-93CA77B0E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82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E0738-F4A3-BC46-50C1-CE26B5C1E80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1A33FCB-8A56-A8DF-3702-6156A8CE63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DB0523-5703-382C-0E1B-79BD76BC2A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12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0FD8-12EF-6CA7-CDD6-367831C81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7313EC-2528-6FC8-2DE2-E9C05955B4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C160FA-45C3-F8CD-4C8F-567B22FDF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C1A53-9252-547C-959C-E7C746CE8A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C73B7EB-AFAB-BB24-0C8B-D645DA34E9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0BA7B0D-45AF-0BEC-ADC7-4285FFC27B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13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5828-2C00-BA69-5F87-DD0CAC9A3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B2E006-6609-C764-4574-2AA9B2757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74A0AE4-8683-4DB5-E075-519A7F7D2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B1E58-0BD2-90D6-9CFC-A3B0CC9E98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90661A9-EEB5-37A2-58DA-C0498FB184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ED71F10-41A2-D8E0-AC3E-A6ED510688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2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6E792-0A1B-16DC-F5F2-2A7D86A66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9398A6-40D2-F3E1-090A-DAC29C111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35B8B0-9727-2C0A-2D21-42285CEE6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C63597-23CC-E0E7-E3A1-F2F710EED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38F28F3-3F9B-1E15-9939-A493D8191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1862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D72E05-98D7-E14F-957A-E0BC9B8239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D2995C-01D0-D4F9-F05C-CEA8679F2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287E29-0804-7B40-7AB6-54EF3A3F7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859CA-2CAE-4C6D-9B88-14C01E5EFFBA}"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562AACF-9839-2A9F-82F8-0C74EF13F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D9E30B-7DC7-AC15-3ECD-6D702D331F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84AFF35-3BCA-4ECC-8DED-43EFE52D6AF4}"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177017"/>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76" r:id="rId5"/>
    <p:sldLayoutId id="214748367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 Id="rId5" Type="http://schemas.openxmlformats.org/officeDocument/2006/relationships/image" Target="../media/image134.svg"/><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hyperlink" Target="http://www.slideshare.net/xzxzxz/atlas-higgs-cernseminar2012" TargetMode="External"/><Relationship Id="rId2" Type="http://schemas.openxmlformats.org/officeDocument/2006/relationships/image" Target="../media/image147.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hyperlink" Target="https://sqlb.it/?11622" TargetMode="Externa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image" Target="../media/image13.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4.png"/><Relationship Id="rId5" Type="http://schemas.microsoft.com/office/2007/relationships/hdphoto" Target="../media/hdphoto1.wdp"/><Relationship Id="rId10" Type="http://schemas.openxmlformats.org/officeDocument/2006/relationships/image" Target="../media/image63.png"/><Relationship Id="rId4" Type="http://schemas.openxmlformats.org/officeDocument/2006/relationships/image" Target="../media/image60.png"/><Relationship Id="rId9"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5.jpe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58.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4.xml"/><Relationship Id="rId7" Type="http://schemas.openxmlformats.org/officeDocument/2006/relationships/image" Target="../media/image10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9.xml"/><Relationship Id="rId7" Type="http://schemas.openxmlformats.org/officeDocument/2006/relationships/image" Target="../media/image10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7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14.xml"/><Relationship Id="rId7" Type="http://schemas.openxmlformats.org/officeDocument/2006/relationships/notesSlide" Target="../notesSlides/notesSlide7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19.xml"/><Relationship Id="rId7" Type="http://schemas.openxmlformats.org/officeDocument/2006/relationships/image" Target="../media/image104.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8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5.xml"/><Relationship Id="rId4" Type="http://schemas.openxmlformats.org/officeDocument/2006/relationships/image" Target="../media/image1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sv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15.xml"/><Relationship Id="rId6" Type="http://schemas.openxmlformats.org/officeDocument/2006/relationships/hyperlink" Target="https://commons.wikimedia.org/w/index.php?curid=2343610" TargetMode="External"/><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3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71A1445-AAE5-D473-2955-42820C66B19E}"/>
              </a:ext>
            </a:extLst>
          </p:cNvPr>
          <p:cNvSpPr/>
          <p:nvPr/>
        </p:nvSpPr>
        <p:spPr>
          <a:xfrm>
            <a:off x="528894" y="2703910"/>
            <a:ext cx="11134211" cy="1750168"/>
          </a:xfrm>
          <a:custGeom>
            <a:avLst/>
            <a:gdLst/>
            <a:ahLst/>
            <a:cxnLst/>
            <a:rect l="l" t="t" r="r" b="b"/>
            <a:pathLst>
              <a:path w="11134211" h="1750168">
                <a:moveTo>
                  <a:pt x="9107337" y="592076"/>
                </a:moveTo>
                <a:cubicBezTo>
                  <a:pt x="9040024" y="592076"/>
                  <a:pt x="8982118" y="619162"/>
                  <a:pt x="8933620" y="673334"/>
                </a:cubicBezTo>
                <a:cubicBezTo>
                  <a:pt x="8885121" y="727506"/>
                  <a:pt x="8860872" y="794751"/>
                  <a:pt x="8860872" y="875069"/>
                </a:cubicBezTo>
                <a:cubicBezTo>
                  <a:pt x="8860872" y="953594"/>
                  <a:pt x="8884842" y="1020088"/>
                  <a:pt x="8932781" y="1074549"/>
                </a:cubicBezTo>
                <a:cubicBezTo>
                  <a:pt x="8980721" y="1129010"/>
                  <a:pt x="9036485" y="1156241"/>
                  <a:pt x="9100077" y="1156241"/>
                </a:cubicBezTo>
                <a:cubicBezTo>
                  <a:pt x="9170244" y="1156241"/>
                  <a:pt x="9229622" y="1129102"/>
                  <a:pt x="9278212" y="1074824"/>
                </a:cubicBezTo>
                <a:cubicBezTo>
                  <a:pt x="9326802" y="1020545"/>
                  <a:pt x="9351097" y="953353"/>
                  <a:pt x="9351097" y="873247"/>
                </a:cubicBezTo>
                <a:cubicBezTo>
                  <a:pt x="9351097" y="824156"/>
                  <a:pt x="9340722" y="777853"/>
                  <a:pt x="9319976" y="734339"/>
                </a:cubicBezTo>
                <a:cubicBezTo>
                  <a:pt x="9299228" y="690825"/>
                  <a:pt x="9269831" y="656236"/>
                  <a:pt x="9231783" y="630572"/>
                </a:cubicBezTo>
                <a:cubicBezTo>
                  <a:pt x="9193736" y="604908"/>
                  <a:pt x="9152254" y="592076"/>
                  <a:pt x="9107337" y="592076"/>
                </a:cubicBezTo>
                <a:close/>
                <a:moveTo>
                  <a:pt x="3058962" y="592076"/>
                </a:moveTo>
                <a:cubicBezTo>
                  <a:pt x="2991650" y="592076"/>
                  <a:pt x="2933744" y="619162"/>
                  <a:pt x="2885245" y="673334"/>
                </a:cubicBezTo>
                <a:cubicBezTo>
                  <a:pt x="2836747" y="727506"/>
                  <a:pt x="2812498" y="794751"/>
                  <a:pt x="2812498" y="875069"/>
                </a:cubicBezTo>
                <a:cubicBezTo>
                  <a:pt x="2812498" y="953594"/>
                  <a:pt x="2836467" y="1020088"/>
                  <a:pt x="2884406" y="1074549"/>
                </a:cubicBezTo>
                <a:cubicBezTo>
                  <a:pt x="2932346" y="1129010"/>
                  <a:pt x="2988111" y="1156241"/>
                  <a:pt x="3051702" y="1156241"/>
                </a:cubicBezTo>
                <a:cubicBezTo>
                  <a:pt x="3121869" y="1156241"/>
                  <a:pt x="3181247" y="1129102"/>
                  <a:pt x="3229837" y="1074824"/>
                </a:cubicBezTo>
                <a:cubicBezTo>
                  <a:pt x="3278427" y="1020545"/>
                  <a:pt x="3302722" y="953353"/>
                  <a:pt x="3302722" y="873247"/>
                </a:cubicBezTo>
                <a:cubicBezTo>
                  <a:pt x="3302722" y="824156"/>
                  <a:pt x="3292349" y="777853"/>
                  <a:pt x="3271601" y="734339"/>
                </a:cubicBezTo>
                <a:cubicBezTo>
                  <a:pt x="3250854" y="690825"/>
                  <a:pt x="3221456" y="656236"/>
                  <a:pt x="3183409" y="630572"/>
                </a:cubicBezTo>
                <a:cubicBezTo>
                  <a:pt x="3145361" y="604908"/>
                  <a:pt x="3103879" y="592076"/>
                  <a:pt x="3058962" y="592076"/>
                </a:cubicBezTo>
                <a:close/>
                <a:moveTo>
                  <a:pt x="1573062" y="592076"/>
                </a:moveTo>
                <a:cubicBezTo>
                  <a:pt x="1505749" y="592076"/>
                  <a:pt x="1447844" y="619162"/>
                  <a:pt x="1399345" y="673334"/>
                </a:cubicBezTo>
                <a:cubicBezTo>
                  <a:pt x="1350847" y="727506"/>
                  <a:pt x="1326597" y="794751"/>
                  <a:pt x="1326597" y="875069"/>
                </a:cubicBezTo>
                <a:cubicBezTo>
                  <a:pt x="1326597" y="953594"/>
                  <a:pt x="1350567" y="1020088"/>
                  <a:pt x="1398506" y="1074549"/>
                </a:cubicBezTo>
                <a:cubicBezTo>
                  <a:pt x="1446446" y="1129010"/>
                  <a:pt x="1502211" y="1156241"/>
                  <a:pt x="1565802" y="1156241"/>
                </a:cubicBezTo>
                <a:cubicBezTo>
                  <a:pt x="1635969" y="1156241"/>
                  <a:pt x="1695347" y="1129102"/>
                  <a:pt x="1743937" y="1074824"/>
                </a:cubicBezTo>
                <a:cubicBezTo>
                  <a:pt x="1792527" y="1020545"/>
                  <a:pt x="1816822" y="953353"/>
                  <a:pt x="1816822" y="873247"/>
                </a:cubicBezTo>
                <a:cubicBezTo>
                  <a:pt x="1816822" y="824156"/>
                  <a:pt x="1806449" y="777853"/>
                  <a:pt x="1785701" y="734339"/>
                </a:cubicBezTo>
                <a:cubicBezTo>
                  <a:pt x="1764954" y="690825"/>
                  <a:pt x="1735557" y="656236"/>
                  <a:pt x="1697509" y="630572"/>
                </a:cubicBezTo>
                <a:cubicBezTo>
                  <a:pt x="1659461" y="604908"/>
                  <a:pt x="1617979" y="592076"/>
                  <a:pt x="1573062" y="592076"/>
                </a:cubicBezTo>
                <a:close/>
                <a:moveTo>
                  <a:pt x="8162953" y="581186"/>
                </a:moveTo>
                <a:cubicBezTo>
                  <a:pt x="8068087" y="581186"/>
                  <a:pt x="7998340" y="625626"/>
                  <a:pt x="7953713" y="714505"/>
                </a:cubicBezTo>
                <a:lnTo>
                  <a:pt x="8335925" y="714505"/>
                </a:lnTo>
                <a:cubicBezTo>
                  <a:pt x="8328772" y="678063"/>
                  <a:pt x="8308376" y="646732"/>
                  <a:pt x="8274739" y="620514"/>
                </a:cubicBezTo>
                <a:cubicBezTo>
                  <a:pt x="8241103" y="594295"/>
                  <a:pt x="8203841" y="581186"/>
                  <a:pt x="8162953" y="581186"/>
                </a:cubicBezTo>
                <a:close/>
                <a:moveTo>
                  <a:pt x="3663979" y="423890"/>
                </a:moveTo>
                <a:lnTo>
                  <a:pt x="3872526" y="423890"/>
                </a:lnTo>
                <a:lnTo>
                  <a:pt x="3872526" y="962401"/>
                </a:lnTo>
                <a:cubicBezTo>
                  <a:pt x="3872526" y="1017113"/>
                  <a:pt x="3883907" y="1061736"/>
                  <a:pt x="3906669" y="1096270"/>
                </a:cubicBezTo>
                <a:cubicBezTo>
                  <a:pt x="3929431" y="1130803"/>
                  <a:pt x="3966944" y="1148070"/>
                  <a:pt x="4019208" y="1148070"/>
                </a:cubicBezTo>
                <a:cubicBezTo>
                  <a:pt x="4083213" y="1148070"/>
                  <a:pt x="4136069" y="1119757"/>
                  <a:pt x="4177776" y="1063132"/>
                </a:cubicBezTo>
                <a:cubicBezTo>
                  <a:pt x="4219482" y="1006506"/>
                  <a:pt x="4240335" y="935113"/>
                  <a:pt x="4240335" y="848952"/>
                </a:cubicBezTo>
                <a:lnTo>
                  <a:pt x="4240335" y="423890"/>
                </a:lnTo>
                <a:lnTo>
                  <a:pt x="4448882" y="423890"/>
                </a:lnTo>
                <a:lnTo>
                  <a:pt x="4448882" y="1324426"/>
                </a:lnTo>
                <a:lnTo>
                  <a:pt x="4254305" y="1324426"/>
                </a:lnTo>
                <a:lnTo>
                  <a:pt x="4245928" y="1212650"/>
                </a:lnTo>
                <a:lnTo>
                  <a:pt x="4242232" y="1218164"/>
                </a:lnTo>
                <a:cubicBezTo>
                  <a:pt x="4177803" y="1303197"/>
                  <a:pt x="4089853" y="1345713"/>
                  <a:pt x="3978383" y="1345713"/>
                </a:cubicBezTo>
                <a:cubicBezTo>
                  <a:pt x="3880702" y="1345713"/>
                  <a:pt x="3803880" y="1315325"/>
                  <a:pt x="3747920" y="1254549"/>
                </a:cubicBezTo>
                <a:cubicBezTo>
                  <a:pt x="3691959" y="1193773"/>
                  <a:pt x="3663979" y="1111816"/>
                  <a:pt x="3663979" y="1008678"/>
                </a:cubicBezTo>
                <a:close/>
                <a:moveTo>
                  <a:pt x="10165783" y="410008"/>
                </a:moveTo>
                <a:cubicBezTo>
                  <a:pt x="10190829" y="410008"/>
                  <a:pt x="10217743" y="413123"/>
                  <a:pt x="10246521" y="419354"/>
                </a:cubicBezTo>
                <a:lnTo>
                  <a:pt x="10264867" y="423890"/>
                </a:lnTo>
                <a:lnTo>
                  <a:pt x="10464898" y="423890"/>
                </a:lnTo>
                <a:lnTo>
                  <a:pt x="10703534" y="1079759"/>
                </a:lnTo>
                <a:lnTo>
                  <a:pt x="10917089" y="423890"/>
                </a:lnTo>
                <a:lnTo>
                  <a:pt x="11134211" y="423890"/>
                </a:lnTo>
                <a:lnTo>
                  <a:pt x="10747805" y="1485178"/>
                </a:lnTo>
                <a:cubicBezTo>
                  <a:pt x="10714081" y="1574453"/>
                  <a:pt x="10671825" y="1640936"/>
                  <a:pt x="10621037" y="1684629"/>
                </a:cubicBezTo>
                <a:cubicBezTo>
                  <a:pt x="10570248" y="1728321"/>
                  <a:pt x="10509400" y="1750168"/>
                  <a:pt x="10438491" y="1750168"/>
                </a:cubicBezTo>
                <a:cubicBezTo>
                  <a:pt x="10395627" y="1750168"/>
                  <a:pt x="10344676" y="1740339"/>
                  <a:pt x="10285635" y="1720681"/>
                </a:cubicBezTo>
                <a:lnTo>
                  <a:pt x="10285635" y="1536371"/>
                </a:lnTo>
                <a:cubicBezTo>
                  <a:pt x="10344348" y="1553792"/>
                  <a:pt x="10386527" y="1562503"/>
                  <a:pt x="10412172" y="1562503"/>
                </a:cubicBezTo>
                <a:cubicBezTo>
                  <a:pt x="10440805" y="1562503"/>
                  <a:pt x="10465789" y="1552908"/>
                  <a:pt x="10487125" y="1533718"/>
                </a:cubicBezTo>
                <a:cubicBezTo>
                  <a:pt x="10508460" y="1514528"/>
                  <a:pt x="10526901" y="1487928"/>
                  <a:pt x="10542446" y="1453920"/>
                </a:cubicBezTo>
                <a:cubicBezTo>
                  <a:pt x="10557992" y="1419912"/>
                  <a:pt x="10575873" y="1374009"/>
                  <a:pt x="10596091" y="1316212"/>
                </a:cubicBezTo>
                <a:lnTo>
                  <a:pt x="10275921" y="523444"/>
                </a:lnTo>
                <a:lnTo>
                  <a:pt x="10275921" y="631208"/>
                </a:lnTo>
                <a:cubicBezTo>
                  <a:pt x="10218586" y="614896"/>
                  <a:pt x="10181272" y="606740"/>
                  <a:pt x="10163975" y="606740"/>
                </a:cubicBezTo>
                <a:cubicBezTo>
                  <a:pt x="10104173" y="606740"/>
                  <a:pt x="10052555" y="635660"/>
                  <a:pt x="10009124" y="693500"/>
                </a:cubicBezTo>
                <a:cubicBezTo>
                  <a:pt x="9965691" y="751341"/>
                  <a:pt x="9943976" y="823616"/>
                  <a:pt x="9943976" y="910326"/>
                </a:cubicBezTo>
                <a:lnTo>
                  <a:pt x="9943976" y="1324426"/>
                </a:lnTo>
                <a:lnTo>
                  <a:pt x="9734518" y="1324426"/>
                </a:lnTo>
                <a:lnTo>
                  <a:pt x="9734518" y="423890"/>
                </a:lnTo>
                <a:lnTo>
                  <a:pt x="9926796" y="423890"/>
                </a:lnTo>
                <a:lnTo>
                  <a:pt x="9936153" y="534627"/>
                </a:lnTo>
                <a:lnTo>
                  <a:pt x="9952009" y="508402"/>
                </a:lnTo>
                <a:cubicBezTo>
                  <a:pt x="9999016" y="442806"/>
                  <a:pt x="10070273" y="410008"/>
                  <a:pt x="10165783" y="410008"/>
                </a:cubicBezTo>
                <a:close/>
                <a:moveTo>
                  <a:pt x="5098484" y="410008"/>
                </a:moveTo>
                <a:cubicBezTo>
                  <a:pt x="5131880" y="410008"/>
                  <a:pt x="5168592" y="415546"/>
                  <a:pt x="5208621" y="426624"/>
                </a:cubicBezTo>
                <a:lnTo>
                  <a:pt x="5208621" y="631208"/>
                </a:lnTo>
                <a:cubicBezTo>
                  <a:pt x="5151287" y="614896"/>
                  <a:pt x="5113972" y="606740"/>
                  <a:pt x="5096676" y="606740"/>
                </a:cubicBezTo>
                <a:cubicBezTo>
                  <a:pt x="5036873" y="606740"/>
                  <a:pt x="4985257" y="635660"/>
                  <a:pt x="4941824" y="693500"/>
                </a:cubicBezTo>
                <a:cubicBezTo>
                  <a:pt x="4898392" y="751341"/>
                  <a:pt x="4876676" y="823616"/>
                  <a:pt x="4876676" y="910326"/>
                </a:cubicBezTo>
                <a:lnTo>
                  <a:pt x="4876676" y="1324426"/>
                </a:lnTo>
                <a:lnTo>
                  <a:pt x="4667218" y="1324426"/>
                </a:lnTo>
                <a:lnTo>
                  <a:pt x="4667218" y="423890"/>
                </a:lnTo>
                <a:lnTo>
                  <a:pt x="4859496" y="423890"/>
                </a:lnTo>
                <a:lnTo>
                  <a:pt x="4868854" y="534629"/>
                </a:lnTo>
                <a:lnTo>
                  <a:pt x="4884709" y="508402"/>
                </a:lnTo>
                <a:cubicBezTo>
                  <a:pt x="4931716" y="442806"/>
                  <a:pt x="5002974" y="410008"/>
                  <a:pt x="5098484" y="410008"/>
                </a:cubicBezTo>
                <a:close/>
                <a:moveTo>
                  <a:pt x="9107337" y="402604"/>
                </a:moveTo>
                <a:cubicBezTo>
                  <a:pt x="9192233" y="402604"/>
                  <a:pt x="9270303" y="422876"/>
                  <a:pt x="9341545" y="463421"/>
                </a:cubicBezTo>
                <a:cubicBezTo>
                  <a:pt x="9412786" y="503965"/>
                  <a:pt x="9469214" y="560986"/>
                  <a:pt x="9510829" y="634484"/>
                </a:cubicBezTo>
                <a:cubicBezTo>
                  <a:pt x="9552443" y="707981"/>
                  <a:pt x="9573252" y="787569"/>
                  <a:pt x="9573252" y="873247"/>
                </a:cubicBezTo>
                <a:cubicBezTo>
                  <a:pt x="9573252" y="958559"/>
                  <a:pt x="9552265" y="1037839"/>
                  <a:pt x="9510294" y="1111085"/>
                </a:cubicBezTo>
                <a:cubicBezTo>
                  <a:pt x="9468322" y="1184332"/>
                  <a:pt x="9411434" y="1241748"/>
                  <a:pt x="9339629" y="1283334"/>
                </a:cubicBezTo>
                <a:cubicBezTo>
                  <a:pt x="9267823" y="1324920"/>
                  <a:pt x="9191602" y="1345713"/>
                  <a:pt x="9110966" y="1345713"/>
                </a:cubicBezTo>
                <a:cubicBezTo>
                  <a:pt x="9022800" y="1345713"/>
                  <a:pt x="8942509" y="1325079"/>
                  <a:pt x="8870092" y="1283812"/>
                </a:cubicBezTo>
                <a:cubicBezTo>
                  <a:pt x="8797674" y="1242544"/>
                  <a:pt x="8741156" y="1185841"/>
                  <a:pt x="8700540" y="1113703"/>
                </a:cubicBezTo>
                <a:cubicBezTo>
                  <a:pt x="8659922" y="1041565"/>
                  <a:pt x="8639614" y="961413"/>
                  <a:pt x="8639614" y="873247"/>
                </a:cubicBezTo>
                <a:cubicBezTo>
                  <a:pt x="8639614" y="785216"/>
                  <a:pt x="8660390" y="705139"/>
                  <a:pt x="8701942" y="633016"/>
                </a:cubicBezTo>
                <a:cubicBezTo>
                  <a:pt x="8743495" y="560892"/>
                  <a:pt x="8799944" y="504459"/>
                  <a:pt x="8871292" y="463717"/>
                </a:cubicBezTo>
                <a:cubicBezTo>
                  <a:pt x="8942639" y="422975"/>
                  <a:pt x="9021321" y="402604"/>
                  <a:pt x="9107337" y="402604"/>
                </a:cubicBezTo>
                <a:close/>
                <a:moveTo>
                  <a:pt x="8162968" y="402604"/>
                </a:moveTo>
                <a:cubicBezTo>
                  <a:pt x="8226039" y="402604"/>
                  <a:pt x="8285520" y="415691"/>
                  <a:pt x="8341413" y="441866"/>
                </a:cubicBezTo>
                <a:cubicBezTo>
                  <a:pt x="8397306" y="468041"/>
                  <a:pt x="8442554" y="503020"/>
                  <a:pt x="8477154" y="546805"/>
                </a:cubicBezTo>
                <a:cubicBezTo>
                  <a:pt x="8511756" y="590589"/>
                  <a:pt x="8536615" y="637971"/>
                  <a:pt x="8551732" y="688952"/>
                </a:cubicBezTo>
                <a:cubicBezTo>
                  <a:pt x="8566849" y="739933"/>
                  <a:pt x="8574407" y="806769"/>
                  <a:pt x="8574407" y="889458"/>
                </a:cubicBezTo>
                <a:lnTo>
                  <a:pt x="7931948" y="889458"/>
                </a:lnTo>
                <a:cubicBezTo>
                  <a:pt x="7935747" y="943698"/>
                  <a:pt x="7952804" y="991124"/>
                  <a:pt x="7983119" y="1031736"/>
                </a:cubicBezTo>
                <a:cubicBezTo>
                  <a:pt x="8013436" y="1072348"/>
                  <a:pt x="8048452" y="1100984"/>
                  <a:pt x="8088167" y="1117644"/>
                </a:cubicBezTo>
                <a:cubicBezTo>
                  <a:pt x="8127883" y="1134303"/>
                  <a:pt x="8165822" y="1142633"/>
                  <a:pt x="8201985" y="1142633"/>
                </a:cubicBezTo>
                <a:cubicBezTo>
                  <a:pt x="8304467" y="1142633"/>
                  <a:pt x="8418630" y="1088774"/>
                  <a:pt x="8544472" y="981056"/>
                </a:cubicBezTo>
                <a:lnTo>
                  <a:pt x="8544472" y="1217109"/>
                </a:lnTo>
                <a:cubicBezTo>
                  <a:pt x="8488614" y="1254592"/>
                  <a:pt x="8432641" y="1285397"/>
                  <a:pt x="8376554" y="1309524"/>
                </a:cubicBezTo>
                <a:cubicBezTo>
                  <a:pt x="8320469" y="1333650"/>
                  <a:pt x="8252295" y="1345713"/>
                  <a:pt x="8172035" y="1345713"/>
                </a:cubicBezTo>
                <a:cubicBezTo>
                  <a:pt x="8078509" y="1345713"/>
                  <a:pt x="7996829" y="1323684"/>
                  <a:pt x="7926995" y="1279625"/>
                </a:cubicBezTo>
                <a:cubicBezTo>
                  <a:pt x="7857161" y="1235566"/>
                  <a:pt x="7803503" y="1177133"/>
                  <a:pt x="7766019" y="1104325"/>
                </a:cubicBezTo>
                <a:cubicBezTo>
                  <a:pt x="7728535" y="1031517"/>
                  <a:pt x="7709793" y="954491"/>
                  <a:pt x="7709793" y="873247"/>
                </a:cubicBezTo>
                <a:cubicBezTo>
                  <a:pt x="7709793" y="783163"/>
                  <a:pt x="7730555" y="702560"/>
                  <a:pt x="7772079" y="631439"/>
                </a:cubicBezTo>
                <a:cubicBezTo>
                  <a:pt x="7813602" y="560319"/>
                  <a:pt x="7869379" y="504399"/>
                  <a:pt x="7939410" y="463681"/>
                </a:cubicBezTo>
                <a:cubicBezTo>
                  <a:pt x="8009442" y="422963"/>
                  <a:pt x="8083961" y="402604"/>
                  <a:pt x="8162968" y="402604"/>
                </a:cubicBezTo>
                <a:close/>
                <a:moveTo>
                  <a:pt x="3058962" y="402604"/>
                </a:moveTo>
                <a:cubicBezTo>
                  <a:pt x="3143859" y="402604"/>
                  <a:pt x="3221929" y="422876"/>
                  <a:pt x="3293170" y="463421"/>
                </a:cubicBezTo>
                <a:cubicBezTo>
                  <a:pt x="3364412" y="503965"/>
                  <a:pt x="3420840" y="560986"/>
                  <a:pt x="3462454" y="634484"/>
                </a:cubicBezTo>
                <a:cubicBezTo>
                  <a:pt x="3504069" y="707981"/>
                  <a:pt x="3524877" y="787569"/>
                  <a:pt x="3524877" y="873247"/>
                </a:cubicBezTo>
                <a:cubicBezTo>
                  <a:pt x="3524877" y="958559"/>
                  <a:pt x="3503892" y="1037839"/>
                  <a:pt x="3461920" y="1111085"/>
                </a:cubicBezTo>
                <a:cubicBezTo>
                  <a:pt x="3419948" y="1184332"/>
                  <a:pt x="3363060" y="1241748"/>
                  <a:pt x="3291255" y="1283334"/>
                </a:cubicBezTo>
                <a:cubicBezTo>
                  <a:pt x="3219449" y="1324920"/>
                  <a:pt x="3143228" y="1345713"/>
                  <a:pt x="3062592" y="1345713"/>
                </a:cubicBezTo>
                <a:cubicBezTo>
                  <a:pt x="2974426" y="1345713"/>
                  <a:pt x="2894135" y="1325079"/>
                  <a:pt x="2821717" y="1283812"/>
                </a:cubicBezTo>
                <a:cubicBezTo>
                  <a:pt x="2749299" y="1242544"/>
                  <a:pt x="2692782" y="1185841"/>
                  <a:pt x="2652165" y="1113703"/>
                </a:cubicBezTo>
                <a:cubicBezTo>
                  <a:pt x="2611547" y="1041565"/>
                  <a:pt x="2591239" y="961413"/>
                  <a:pt x="2591239" y="873247"/>
                </a:cubicBezTo>
                <a:cubicBezTo>
                  <a:pt x="2591239" y="785216"/>
                  <a:pt x="2612015" y="705139"/>
                  <a:pt x="2653568" y="633016"/>
                </a:cubicBezTo>
                <a:cubicBezTo>
                  <a:pt x="2695120" y="560892"/>
                  <a:pt x="2751570" y="504459"/>
                  <a:pt x="2822917" y="463717"/>
                </a:cubicBezTo>
                <a:cubicBezTo>
                  <a:pt x="2894264" y="422975"/>
                  <a:pt x="2972946" y="402604"/>
                  <a:pt x="3058962" y="402604"/>
                </a:cubicBezTo>
                <a:close/>
                <a:moveTo>
                  <a:pt x="1573062" y="402604"/>
                </a:moveTo>
                <a:cubicBezTo>
                  <a:pt x="1657960" y="402604"/>
                  <a:pt x="1736029" y="422876"/>
                  <a:pt x="1807270" y="463421"/>
                </a:cubicBezTo>
                <a:cubicBezTo>
                  <a:pt x="1878512" y="503965"/>
                  <a:pt x="1934940" y="560986"/>
                  <a:pt x="1976555" y="634484"/>
                </a:cubicBezTo>
                <a:cubicBezTo>
                  <a:pt x="2018170" y="707981"/>
                  <a:pt x="2038977" y="787569"/>
                  <a:pt x="2038977" y="873247"/>
                </a:cubicBezTo>
                <a:cubicBezTo>
                  <a:pt x="2038977" y="958559"/>
                  <a:pt x="2017991" y="1037839"/>
                  <a:pt x="1976020" y="1111085"/>
                </a:cubicBezTo>
                <a:cubicBezTo>
                  <a:pt x="1934048" y="1184332"/>
                  <a:pt x="1877159" y="1241748"/>
                  <a:pt x="1805354" y="1283334"/>
                </a:cubicBezTo>
                <a:cubicBezTo>
                  <a:pt x="1733549" y="1324920"/>
                  <a:pt x="1657328" y="1345713"/>
                  <a:pt x="1576692" y="1345713"/>
                </a:cubicBezTo>
                <a:cubicBezTo>
                  <a:pt x="1488526" y="1345713"/>
                  <a:pt x="1408234" y="1325079"/>
                  <a:pt x="1335816" y="1283812"/>
                </a:cubicBezTo>
                <a:cubicBezTo>
                  <a:pt x="1263399" y="1242544"/>
                  <a:pt x="1206882" y="1185841"/>
                  <a:pt x="1166265" y="1113703"/>
                </a:cubicBezTo>
                <a:cubicBezTo>
                  <a:pt x="1125648" y="1041565"/>
                  <a:pt x="1105339" y="961413"/>
                  <a:pt x="1105339" y="873247"/>
                </a:cubicBezTo>
                <a:cubicBezTo>
                  <a:pt x="1105339" y="785216"/>
                  <a:pt x="1126115" y="705139"/>
                  <a:pt x="1167668" y="633016"/>
                </a:cubicBezTo>
                <a:cubicBezTo>
                  <a:pt x="1209220" y="560892"/>
                  <a:pt x="1265670" y="504459"/>
                  <a:pt x="1337017" y="463717"/>
                </a:cubicBezTo>
                <a:cubicBezTo>
                  <a:pt x="1408364" y="422975"/>
                  <a:pt x="1487046" y="402604"/>
                  <a:pt x="1573062" y="402604"/>
                </a:cubicBezTo>
                <a:close/>
                <a:moveTo>
                  <a:pt x="6781841" y="19436"/>
                </a:moveTo>
                <a:lnTo>
                  <a:pt x="6991298" y="19436"/>
                </a:lnTo>
                <a:lnTo>
                  <a:pt x="6991298" y="532046"/>
                </a:lnTo>
                <a:lnTo>
                  <a:pt x="7005143" y="511604"/>
                </a:lnTo>
                <a:cubicBezTo>
                  <a:pt x="7021247" y="492263"/>
                  <a:pt x="7039826" y="473705"/>
                  <a:pt x="7060879" y="455930"/>
                </a:cubicBezTo>
                <a:cubicBezTo>
                  <a:pt x="7102986" y="420379"/>
                  <a:pt x="7163774" y="402604"/>
                  <a:pt x="7243243" y="402604"/>
                </a:cubicBezTo>
                <a:cubicBezTo>
                  <a:pt x="7337792" y="402604"/>
                  <a:pt x="7415497" y="431085"/>
                  <a:pt x="7476360" y="488048"/>
                </a:cubicBezTo>
                <a:cubicBezTo>
                  <a:pt x="7537223" y="545011"/>
                  <a:pt x="7567654" y="621919"/>
                  <a:pt x="7567654" y="718771"/>
                </a:cubicBezTo>
                <a:lnTo>
                  <a:pt x="7567654" y="1324426"/>
                </a:lnTo>
                <a:lnTo>
                  <a:pt x="7358197" y="1324426"/>
                </a:lnTo>
                <a:lnTo>
                  <a:pt x="7358197" y="779567"/>
                </a:lnTo>
                <a:cubicBezTo>
                  <a:pt x="7358197" y="725587"/>
                  <a:pt x="7346628" y="682054"/>
                  <a:pt x="7323490" y="648967"/>
                </a:cubicBezTo>
                <a:cubicBezTo>
                  <a:pt x="7300352" y="615879"/>
                  <a:pt x="7263022" y="599335"/>
                  <a:pt x="7211501" y="599335"/>
                </a:cubicBezTo>
                <a:cubicBezTo>
                  <a:pt x="7147649" y="599335"/>
                  <a:pt x="7094986" y="628386"/>
                  <a:pt x="7053511" y="686487"/>
                </a:cubicBezTo>
                <a:cubicBezTo>
                  <a:pt x="7012036" y="744587"/>
                  <a:pt x="6991298" y="819779"/>
                  <a:pt x="6991298" y="912061"/>
                </a:cubicBezTo>
                <a:lnTo>
                  <a:pt x="6991298" y="1324426"/>
                </a:lnTo>
                <a:lnTo>
                  <a:pt x="6781841" y="1324426"/>
                </a:lnTo>
                <a:close/>
                <a:moveTo>
                  <a:pt x="5709060" y="19436"/>
                </a:moveTo>
                <a:lnTo>
                  <a:pt x="6670796" y="19436"/>
                </a:lnTo>
                <a:lnTo>
                  <a:pt x="6670796" y="226146"/>
                </a:lnTo>
                <a:lnTo>
                  <a:pt x="6302365" y="226146"/>
                </a:lnTo>
                <a:lnTo>
                  <a:pt x="6302365" y="1324426"/>
                </a:lnTo>
                <a:lnTo>
                  <a:pt x="6086559" y="1324426"/>
                </a:lnTo>
                <a:lnTo>
                  <a:pt x="6086559" y="226146"/>
                </a:lnTo>
                <a:lnTo>
                  <a:pt x="5709060" y="226146"/>
                </a:lnTo>
                <a:close/>
                <a:moveTo>
                  <a:pt x="2216045" y="19436"/>
                </a:moveTo>
                <a:lnTo>
                  <a:pt x="2424591" y="19436"/>
                </a:lnTo>
                <a:lnTo>
                  <a:pt x="2424591" y="1324426"/>
                </a:lnTo>
                <a:lnTo>
                  <a:pt x="2216045" y="1324426"/>
                </a:lnTo>
                <a:close/>
                <a:moveTo>
                  <a:pt x="623038" y="0"/>
                </a:moveTo>
                <a:cubicBezTo>
                  <a:pt x="702392" y="0"/>
                  <a:pt x="771425" y="11082"/>
                  <a:pt x="830138" y="33247"/>
                </a:cubicBezTo>
                <a:cubicBezTo>
                  <a:pt x="888851" y="55411"/>
                  <a:pt x="949136" y="85042"/>
                  <a:pt x="1010992" y="122140"/>
                </a:cubicBezTo>
                <a:lnTo>
                  <a:pt x="1010992" y="360029"/>
                </a:lnTo>
                <a:cubicBezTo>
                  <a:pt x="940372" y="313734"/>
                  <a:pt x="877304" y="275549"/>
                  <a:pt x="821787" y="245474"/>
                </a:cubicBezTo>
                <a:cubicBezTo>
                  <a:pt x="766270" y="215399"/>
                  <a:pt x="701828" y="200362"/>
                  <a:pt x="628461" y="200362"/>
                </a:cubicBezTo>
                <a:cubicBezTo>
                  <a:pt x="550485" y="200362"/>
                  <a:pt x="480825" y="222823"/>
                  <a:pt x="419480" y="267744"/>
                </a:cubicBezTo>
                <a:cubicBezTo>
                  <a:pt x="358135" y="312666"/>
                  <a:pt x="310215" y="372249"/>
                  <a:pt x="275720" y="446494"/>
                </a:cubicBezTo>
                <a:cubicBezTo>
                  <a:pt x="241225" y="520738"/>
                  <a:pt x="223977" y="599220"/>
                  <a:pt x="223977" y="681938"/>
                </a:cubicBezTo>
                <a:cubicBezTo>
                  <a:pt x="223977" y="763201"/>
                  <a:pt x="240986" y="839444"/>
                  <a:pt x="275004" y="910666"/>
                </a:cubicBezTo>
                <a:cubicBezTo>
                  <a:pt x="309022" y="981888"/>
                  <a:pt x="355479" y="1037750"/>
                  <a:pt x="414375" y="1078251"/>
                </a:cubicBezTo>
                <a:cubicBezTo>
                  <a:pt x="473271" y="1118752"/>
                  <a:pt x="536766" y="1139003"/>
                  <a:pt x="604860" y="1139003"/>
                </a:cubicBezTo>
                <a:cubicBezTo>
                  <a:pt x="683713" y="1139003"/>
                  <a:pt x="752920" y="1123380"/>
                  <a:pt x="812481" y="1092134"/>
                </a:cubicBezTo>
                <a:cubicBezTo>
                  <a:pt x="872042" y="1060888"/>
                  <a:pt x="938213" y="1023245"/>
                  <a:pt x="1010992" y="979205"/>
                </a:cubicBezTo>
                <a:lnTo>
                  <a:pt x="1010992" y="1217890"/>
                </a:lnTo>
                <a:cubicBezTo>
                  <a:pt x="930191" y="1265284"/>
                  <a:pt x="858017" y="1298437"/>
                  <a:pt x="794470" y="1317347"/>
                </a:cubicBezTo>
                <a:cubicBezTo>
                  <a:pt x="730921" y="1336258"/>
                  <a:pt x="665607" y="1345713"/>
                  <a:pt x="598526" y="1345713"/>
                </a:cubicBezTo>
                <a:cubicBezTo>
                  <a:pt x="487424" y="1345713"/>
                  <a:pt x="385677" y="1316687"/>
                  <a:pt x="293283" y="1258634"/>
                </a:cubicBezTo>
                <a:cubicBezTo>
                  <a:pt x="200890" y="1200582"/>
                  <a:pt x="128911" y="1120931"/>
                  <a:pt x="77347" y="1019683"/>
                </a:cubicBezTo>
                <a:cubicBezTo>
                  <a:pt x="25782" y="918434"/>
                  <a:pt x="0" y="805853"/>
                  <a:pt x="0" y="681938"/>
                </a:cubicBezTo>
                <a:cubicBezTo>
                  <a:pt x="0" y="554351"/>
                  <a:pt x="26592" y="438465"/>
                  <a:pt x="79776" y="334281"/>
                </a:cubicBezTo>
                <a:cubicBezTo>
                  <a:pt x="132960" y="230097"/>
                  <a:pt x="207499" y="148337"/>
                  <a:pt x="303392" y="89002"/>
                </a:cubicBezTo>
                <a:cubicBezTo>
                  <a:pt x="399285" y="29668"/>
                  <a:pt x="505833" y="0"/>
                  <a:pt x="623038" y="0"/>
                </a:cubicBezTo>
                <a:close/>
              </a:path>
            </a:pathLst>
          </a:cu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101884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C281244-6039-4959-81BE-56BA3840201B}"/>
              </a:ext>
            </a:extLst>
          </p:cNvPr>
          <p:cNvSpPr>
            <a:spLocks noGrp="1"/>
          </p:cNvSpPr>
          <p:nvPr>
            <p:ph type="body" sz="quarter" idx="10"/>
          </p:nvPr>
        </p:nvSpPr>
        <p:spPr/>
        <p:txBody>
          <a:bodyPr/>
          <a:lstStyle/>
          <a:p>
            <a:r>
              <a:rPr lang="en-GB" dirty="0"/>
              <a:t>Colour Theory</a:t>
            </a:r>
          </a:p>
        </p:txBody>
      </p:sp>
      <p:pic>
        <p:nvPicPr>
          <p:cNvPr id="15" name="Picture 2" descr="SQLBits 2023 - General Sessions: Call for Speakers @ Sessionize.com">
            <a:extLst>
              <a:ext uri="{FF2B5EF4-FFF2-40B4-BE49-F238E27FC236}">
                <a16:creationId xmlns:a16="http://schemas.microsoft.com/office/drawing/2014/main" id="{998F570B-92C7-C384-72EB-96CF155C530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7CF284B-736F-7C1E-EF5B-8C91714C5A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5357" y="2331237"/>
            <a:ext cx="2651990" cy="2583404"/>
          </a:xfrm>
          <a:prstGeom prst="rect">
            <a:avLst/>
          </a:prstGeom>
        </p:spPr>
      </p:pic>
      <p:pic>
        <p:nvPicPr>
          <p:cNvPr id="41" name="Picture 40">
            <a:extLst>
              <a:ext uri="{FF2B5EF4-FFF2-40B4-BE49-F238E27FC236}">
                <a16:creationId xmlns:a16="http://schemas.microsoft.com/office/drawing/2014/main" id="{49E7CF04-9DBE-3CBB-86B9-4F9E140406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2052" y="2476030"/>
            <a:ext cx="2522439" cy="2438611"/>
          </a:xfrm>
          <a:prstGeom prst="rect">
            <a:avLst/>
          </a:prstGeom>
        </p:spPr>
      </p:pic>
      <p:pic>
        <p:nvPicPr>
          <p:cNvPr id="4" name="Picture 3">
            <a:extLst>
              <a:ext uri="{FF2B5EF4-FFF2-40B4-BE49-F238E27FC236}">
                <a16:creationId xmlns:a16="http://schemas.microsoft.com/office/drawing/2014/main" id="{012080F0-AEC1-2856-1323-C3163315B8F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52884"/>
          <a:stretch/>
        </p:blipFill>
        <p:spPr>
          <a:xfrm>
            <a:off x="1892053" y="1197540"/>
            <a:ext cx="1029542" cy="1117702"/>
          </a:xfrm>
          <a:prstGeom prst="rect">
            <a:avLst/>
          </a:prstGeom>
        </p:spPr>
      </p:pic>
      <p:pic>
        <p:nvPicPr>
          <p:cNvPr id="5" name="Picture 4">
            <a:extLst>
              <a:ext uri="{FF2B5EF4-FFF2-40B4-BE49-F238E27FC236}">
                <a16:creationId xmlns:a16="http://schemas.microsoft.com/office/drawing/2014/main" id="{0C2AD61A-0796-A167-83AE-19F64172F0E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r="50810"/>
          <a:stretch/>
        </p:blipFill>
        <p:spPr>
          <a:xfrm>
            <a:off x="3140545" y="1325493"/>
            <a:ext cx="907162" cy="966812"/>
          </a:xfrm>
          <a:prstGeom prst="rect">
            <a:avLst/>
          </a:prstGeom>
        </p:spPr>
      </p:pic>
      <p:pic>
        <p:nvPicPr>
          <p:cNvPr id="6" name="Picture 5">
            <a:extLst>
              <a:ext uri="{FF2B5EF4-FFF2-40B4-BE49-F238E27FC236}">
                <a16:creationId xmlns:a16="http://schemas.microsoft.com/office/drawing/2014/main" id="{B1DA95F5-1C38-8CB2-BE30-BFCB994FAEE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52041"/>
          <a:stretch/>
        </p:blipFill>
        <p:spPr>
          <a:xfrm>
            <a:off x="886555" y="1503956"/>
            <a:ext cx="948791" cy="994755"/>
          </a:xfrm>
          <a:prstGeom prst="rect">
            <a:avLst/>
          </a:prstGeom>
        </p:spPr>
      </p:pic>
      <p:pic>
        <p:nvPicPr>
          <p:cNvPr id="7" name="Picture 6">
            <a:extLst>
              <a:ext uri="{FF2B5EF4-FFF2-40B4-BE49-F238E27FC236}">
                <a16:creationId xmlns:a16="http://schemas.microsoft.com/office/drawing/2014/main" id="{7493A639-34CB-5B2B-4699-80CC26450DF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r="51603"/>
          <a:stretch/>
        </p:blipFill>
        <p:spPr>
          <a:xfrm>
            <a:off x="4377347" y="1501779"/>
            <a:ext cx="889829" cy="821511"/>
          </a:xfrm>
          <a:prstGeom prst="rect">
            <a:avLst/>
          </a:prstGeom>
        </p:spPr>
      </p:pic>
      <p:pic>
        <p:nvPicPr>
          <p:cNvPr id="8" name="Picture 7">
            <a:extLst>
              <a:ext uri="{FF2B5EF4-FFF2-40B4-BE49-F238E27FC236}">
                <a16:creationId xmlns:a16="http://schemas.microsoft.com/office/drawing/2014/main" id="{7117BE30-4F77-C648-4820-213960CEED9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7959"/>
          <a:stretch/>
        </p:blipFill>
        <p:spPr>
          <a:xfrm>
            <a:off x="6607741" y="1383918"/>
            <a:ext cx="1029542" cy="994755"/>
          </a:xfrm>
          <a:prstGeom prst="rect">
            <a:avLst/>
          </a:prstGeom>
        </p:spPr>
      </p:pic>
      <p:pic>
        <p:nvPicPr>
          <p:cNvPr id="9" name="Picture 8">
            <a:extLst>
              <a:ext uri="{FF2B5EF4-FFF2-40B4-BE49-F238E27FC236}">
                <a16:creationId xmlns:a16="http://schemas.microsoft.com/office/drawing/2014/main" id="{6ECD7FE9-F65E-2A67-D98B-9D3E7B8F42B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9508"/>
          <a:stretch/>
        </p:blipFill>
        <p:spPr>
          <a:xfrm>
            <a:off x="7733853" y="1247185"/>
            <a:ext cx="1103309" cy="1117702"/>
          </a:xfrm>
          <a:prstGeom prst="rect">
            <a:avLst/>
          </a:prstGeom>
        </p:spPr>
      </p:pic>
      <p:pic>
        <p:nvPicPr>
          <p:cNvPr id="10" name="Picture 9">
            <a:extLst>
              <a:ext uri="{FF2B5EF4-FFF2-40B4-BE49-F238E27FC236}">
                <a16:creationId xmlns:a16="http://schemas.microsoft.com/office/drawing/2014/main" id="{8889570C-4599-E340-DB1C-AA3E38A878B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0810"/>
          <a:stretch/>
        </p:blipFill>
        <p:spPr>
          <a:xfrm>
            <a:off x="8975026" y="1397890"/>
            <a:ext cx="907162" cy="966812"/>
          </a:xfrm>
          <a:prstGeom prst="rect">
            <a:avLst/>
          </a:prstGeom>
        </p:spPr>
      </p:pic>
      <p:pic>
        <p:nvPicPr>
          <p:cNvPr id="11" name="Picture 10">
            <a:extLst>
              <a:ext uri="{FF2B5EF4-FFF2-40B4-BE49-F238E27FC236}">
                <a16:creationId xmlns:a16="http://schemas.microsoft.com/office/drawing/2014/main" id="{FE006DEE-ABF0-E723-6F2E-F70BEE79574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51603"/>
          <a:stretch/>
        </p:blipFill>
        <p:spPr>
          <a:xfrm>
            <a:off x="9962355" y="1881296"/>
            <a:ext cx="889829" cy="821511"/>
          </a:xfrm>
          <a:prstGeom prst="rect">
            <a:avLst/>
          </a:prstGeom>
        </p:spPr>
      </p:pic>
    </p:spTree>
    <p:extLst>
      <p:ext uri="{BB962C8B-B14F-4D97-AF65-F5344CB8AC3E}">
        <p14:creationId xmlns:p14="http://schemas.microsoft.com/office/powerpoint/2010/main" val="3011088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with medium confidence">
            <a:extLst>
              <a:ext uri="{FF2B5EF4-FFF2-40B4-BE49-F238E27FC236}">
                <a16:creationId xmlns:a16="http://schemas.microsoft.com/office/drawing/2014/main" id="{E097B83C-6604-507E-100F-714BF8C668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615" y="2738193"/>
            <a:ext cx="4742993" cy="1375467"/>
          </a:xfrm>
          <a:prstGeom prst="rect">
            <a:avLst/>
          </a:prstGeom>
        </p:spPr>
      </p:pic>
      <p:pic>
        <p:nvPicPr>
          <p:cNvPr id="5" name="Picture 4">
            <a:extLst>
              <a:ext uri="{FF2B5EF4-FFF2-40B4-BE49-F238E27FC236}">
                <a16:creationId xmlns:a16="http://schemas.microsoft.com/office/drawing/2014/main" id="{51F38F27-1907-9187-98CC-2BF35BDCF5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3240" y="2480324"/>
            <a:ext cx="4728015" cy="1891206"/>
          </a:xfrm>
          <a:prstGeom prst="rect">
            <a:avLst/>
          </a:prstGeom>
        </p:spPr>
      </p:pic>
      <p:sp>
        <p:nvSpPr>
          <p:cNvPr id="10" name="TextBox 9">
            <a:extLst>
              <a:ext uri="{FF2B5EF4-FFF2-40B4-BE49-F238E27FC236}">
                <a16:creationId xmlns:a16="http://schemas.microsoft.com/office/drawing/2014/main" id="{076554E8-C8A4-8F8E-AB95-C2BD17A393CB}"/>
              </a:ext>
            </a:extLst>
          </p:cNvPr>
          <p:cNvSpPr txBox="1"/>
          <p:nvPr/>
        </p:nvSpPr>
        <p:spPr>
          <a:xfrm>
            <a:off x="106680" y="6596390"/>
            <a:ext cx="6096000" cy="261610"/>
          </a:xfrm>
          <a:prstGeom prst="rect">
            <a:avLst/>
          </a:prstGeom>
          <a:noFill/>
        </p:spPr>
        <p:txBody>
          <a:bodyPr wrap="square">
            <a:spAutoFit/>
          </a:bodyPr>
          <a:lstStyle/>
          <a:p>
            <a:r>
              <a:rPr lang="en-GB" sz="1100" dirty="0"/>
              <a:t>https://commons.wikimedia.org/wiki/File:Cartier_logo.svg</a:t>
            </a:r>
          </a:p>
        </p:txBody>
      </p:sp>
    </p:spTree>
    <p:extLst>
      <p:ext uri="{BB962C8B-B14F-4D97-AF65-F5344CB8AC3E}">
        <p14:creationId xmlns:p14="http://schemas.microsoft.com/office/powerpoint/2010/main" val="2618388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0F80D3-4AB4-62EB-EDF5-B0BFD57DB750}"/>
              </a:ext>
            </a:extLst>
          </p:cNvPr>
          <p:cNvSpPr txBox="1"/>
          <p:nvPr/>
        </p:nvSpPr>
        <p:spPr>
          <a:xfrm>
            <a:off x="3939536" y="2025908"/>
            <a:ext cx="4312922" cy="4524315"/>
          </a:xfrm>
          <a:prstGeom prst="rect">
            <a:avLst/>
          </a:prstGeom>
          <a:noFill/>
        </p:spPr>
        <p:txBody>
          <a:bodyPr wrap="square">
            <a:spAutoFit/>
          </a:bodyPr>
          <a:lstStyle/>
          <a:p>
            <a:pPr algn="ctr"/>
            <a:r>
              <a:rPr lang="en-GB" sz="3600" dirty="0">
                <a:solidFill>
                  <a:srgbClr val="0070C0"/>
                </a:solidFill>
                <a:effectLst/>
                <a:latin typeface="Stencil" panose="040409050D0802020404" pitchFamily="82" charset="0"/>
              </a:rPr>
              <a:t>Casual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Creative</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Original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Flexible</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Urban</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Novel</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Trail-Blazing</a:t>
            </a:r>
            <a:br>
              <a:rPr lang="en-GB" sz="3600" dirty="0">
                <a:solidFill>
                  <a:srgbClr val="0070C0"/>
                </a:solidFill>
                <a:effectLst/>
                <a:latin typeface="Stencil" panose="040409050D0802020404" pitchFamily="82" charset="0"/>
              </a:rPr>
            </a:br>
            <a:r>
              <a:rPr lang="en-GB" sz="3600" dirty="0">
                <a:solidFill>
                  <a:srgbClr val="0070C0"/>
                </a:solidFill>
                <a:effectLst/>
                <a:latin typeface="Stencil" panose="040409050D0802020404" pitchFamily="82" charset="0"/>
              </a:rPr>
              <a:t>Unique</a:t>
            </a:r>
            <a:endParaRPr lang="en-GB" sz="3600" dirty="0">
              <a:solidFill>
                <a:srgbClr val="0070C0"/>
              </a:solidFill>
              <a:latin typeface="Stencil" panose="040409050D0802020404" pitchFamily="82" charset="0"/>
              <a:ea typeface="Zilla Slab" pitchFamily="2" charset="0"/>
              <a:cs typeface="Times New Roman" panose="02020603050405020304" pitchFamily="18" charset="0"/>
            </a:endParaRPr>
          </a:p>
        </p:txBody>
      </p:sp>
      <p:sp>
        <p:nvSpPr>
          <p:cNvPr id="2" name="Rectangle 1">
            <a:extLst>
              <a:ext uri="{FF2B5EF4-FFF2-40B4-BE49-F238E27FC236}">
                <a16:creationId xmlns:a16="http://schemas.microsoft.com/office/drawing/2014/main" id="{DE2727D6-240C-4203-F52F-DAB092F0004D}"/>
              </a:ext>
            </a:extLst>
          </p:cNvPr>
          <p:cNvSpPr/>
          <p:nvPr/>
        </p:nvSpPr>
        <p:spPr>
          <a:xfrm>
            <a:off x="1041569" y="-149632"/>
            <a:ext cx="10108857" cy="2092881"/>
          </a:xfrm>
          <a:prstGeom prst="rect">
            <a:avLst/>
          </a:prstGeom>
          <a:noFill/>
        </p:spPr>
        <p:txBody>
          <a:bodyPr wrap="none" lIns="91440" tIns="45720" rIns="91440" bIns="45720">
            <a:spAutoFit/>
          </a:bodyPr>
          <a:lstStyle/>
          <a:p>
            <a:pPr algn="ctr"/>
            <a:r>
              <a:rPr lang="en-US" sz="1300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Decorative</a:t>
            </a:r>
            <a:endParaRPr lang="en-US" sz="5400" b="0" cap="none" spc="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40048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go of a guitar hero&#10;&#10;Description automatically generated">
            <a:extLst>
              <a:ext uri="{FF2B5EF4-FFF2-40B4-BE49-F238E27FC236}">
                <a16:creationId xmlns:a16="http://schemas.microsoft.com/office/drawing/2014/main" id="{564DA56F-8431-094D-77FE-1D86DC03D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5200" y="2392530"/>
            <a:ext cx="2879083" cy="2072939"/>
          </a:xfrm>
          <a:prstGeom prst="rect">
            <a:avLst/>
          </a:prstGeom>
        </p:spPr>
      </p:pic>
      <p:pic>
        <p:nvPicPr>
          <p:cNvPr id="10" name="Picture 9" descr="A blue text on a black background&#10;&#10;Description automatically generated">
            <a:extLst>
              <a:ext uri="{FF2B5EF4-FFF2-40B4-BE49-F238E27FC236}">
                <a16:creationId xmlns:a16="http://schemas.microsoft.com/office/drawing/2014/main" id="{EEF762AD-CF75-1E31-1E84-ADF203063E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7976" y="2957848"/>
            <a:ext cx="2880360" cy="943317"/>
          </a:xfrm>
          <a:prstGeom prst="rect">
            <a:avLst/>
          </a:prstGeom>
        </p:spPr>
      </p:pic>
      <p:pic>
        <p:nvPicPr>
          <p:cNvPr id="8" name="Graphic 7">
            <a:extLst>
              <a:ext uri="{FF2B5EF4-FFF2-40B4-BE49-F238E27FC236}">
                <a16:creationId xmlns:a16="http://schemas.microsoft.com/office/drawing/2014/main" id="{6B3E827D-FA23-7F36-5044-28EEA136F33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43941" y="3004109"/>
            <a:ext cx="2880360" cy="849780"/>
          </a:xfrm>
          <a:prstGeom prst="rect">
            <a:avLst/>
          </a:prstGeom>
        </p:spPr>
      </p:pic>
    </p:spTree>
    <p:extLst>
      <p:ext uri="{BB962C8B-B14F-4D97-AF65-F5344CB8AC3E}">
        <p14:creationId xmlns:p14="http://schemas.microsoft.com/office/powerpoint/2010/main" val="26902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brick wall&#10;&#10;Description automatically generated">
            <a:extLst>
              <a:ext uri="{FF2B5EF4-FFF2-40B4-BE49-F238E27FC236}">
                <a16:creationId xmlns:a16="http://schemas.microsoft.com/office/drawing/2014/main" id="{D6852237-BEFB-D55E-AD38-D0CAA01790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421" b="10325"/>
          <a:stretch/>
        </p:blipFill>
        <p:spPr>
          <a:xfrm>
            <a:off x="20" y="1282"/>
            <a:ext cx="12191980" cy="6856718"/>
          </a:xfrm>
          <a:prstGeom prst="rect">
            <a:avLst/>
          </a:prstGeom>
        </p:spPr>
      </p:pic>
    </p:spTree>
    <p:extLst>
      <p:ext uri="{BB962C8B-B14F-4D97-AF65-F5344CB8AC3E}">
        <p14:creationId xmlns:p14="http://schemas.microsoft.com/office/powerpoint/2010/main" val="12912016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stone wall&#10;&#10;Description automatically generated">
            <a:extLst>
              <a:ext uri="{FF2B5EF4-FFF2-40B4-BE49-F238E27FC236}">
                <a16:creationId xmlns:a16="http://schemas.microsoft.com/office/drawing/2014/main" id="{28DFEC32-0513-A406-BC35-9D23B1EB70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331" b="5730"/>
          <a:stretch/>
        </p:blipFill>
        <p:spPr>
          <a:xfrm>
            <a:off x="20" y="1282"/>
            <a:ext cx="12191980" cy="6856718"/>
          </a:xfrm>
          <a:prstGeom prst="rect">
            <a:avLst/>
          </a:prstGeom>
        </p:spPr>
      </p:pic>
    </p:spTree>
    <p:extLst>
      <p:ext uri="{BB962C8B-B14F-4D97-AF65-F5344CB8AC3E}">
        <p14:creationId xmlns:p14="http://schemas.microsoft.com/office/powerpoint/2010/main" val="3347084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tiles with black letters&#10;&#10;Description automatically generated">
            <a:extLst>
              <a:ext uri="{FF2B5EF4-FFF2-40B4-BE49-F238E27FC236}">
                <a16:creationId xmlns:a16="http://schemas.microsoft.com/office/drawing/2014/main" id="{369A80C9-E386-D163-141D-98DFC8AED52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454" b="11292"/>
          <a:stretch/>
        </p:blipFill>
        <p:spPr>
          <a:xfrm>
            <a:off x="20" y="1282"/>
            <a:ext cx="12191980" cy="6856718"/>
          </a:xfrm>
          <a:prstGeom prst="rect">
            <a:avLst/>
          </a:prstGeom>
        </p:spPr>
      </p:pic>
    </p:spTree>
    <p:extLst>
      <p:ext uri="{BB962C8B-B14F-4D97-AF65-F5344CB8AC3E}">
        <p14:creationId xmlns:p14="http://schemas.microsoft.com/office/powerpoint/2010/main" val="2971312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and pen on a table&#10;&#10;Description automatically generated">
            <a:extLst>
              <a:ext uri="{FF2B5EF4-FFF2-40B4-BE49-F238E27FC236}">
                <a16:creationId xmlns:a16="http://schemas.microsoft.com/office/drawing/2014/main" id="{B051AAD9-5A4C-7690-89D9-A9E7755ACE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11771051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picking out clothes">
            <a:extLst>
              <a:ext uri="{FF2B5EF4-FFF2-40B4-BE49-F238E27FC236}">
                <a16:creationId xmlns:a16="http://schemas.microsoft.com/office/drawing/2014/main" id="{C89DBEC9-7A78-8F66-067A-142333722C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37123953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0DD5-13DB-4C6B-75F9-9CCF5A4F2952}"/>
            </a:ext>
          </a:extLst>
        </p:cNvPr>
        <p:cNvGrpSpPr/>
        <p:nvPr/>
      </p:nvGrpSpPr>
      <p:grpSpPr>
        <a:xfrm>
          <a:off x="0" y="0"/>
          <a:ext cx="0" cy="0"/>
          <a:chOff x="0" y="0"/>
          <a:chExt cx="0" cy="0"/>
        </a:xfrm>
      </p:grpSpPr>
      <p:pic>
        <p:nvPicPr>
          <p:cNvPr id="3" name="Picture 2" descr="A close-up of a book&#10;&#10;Description automatically generated">
            <a:extLst>
              <a:ext uri="{FF2B5EF4-FFF2-40B4-BE49-F238E27FC236}">
                <a16:creationId xmlns:a16="http://schemas.microsoft.com/office/drawing/2014/main" id="{8F3EEDAA-6D9F-6D07-0B76-59AF6AE9F2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5014"/>
          <a:stretch/>
        </p:blipFill>
        <p:spPr>
          <a:xfrm>
            <a:off x="20" y="1282"/>
            <a:ext cx="12191980" cy="6856718"/>
          </a:xfrm>
          <a:prstGeom prst="rect">
            <a:avLst/>
          </a:prstGeom>
        </p:spPr>
      </p:pic>
    </p:spTree>
    <p:extLst>
      <p:ext uri="{BB962C8B-B14F-4D97-AF65-F5344CB8AC3E}">
        <p14:creationId xmlns:p14="http://schemas.microsoft.com/office/powerpoint/2010/main" val="40872742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brick wall&#10;&#10;Description automatically generated">
            <a:extLst>
              <a:ext uri="{FF2B5EF4-FFF2-40B4-BE49-F238E27FC236}">
                <a16:creationId xmlns:a16="http://schemas.microsoft.com/office/drawing/2014/main" id="{4CD5942C-2BA4-DC86-CCF0-4F1D616C6C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9803" b="5211"/>
          <a:stretch/>
        </p:blipFill>
        <p:spPr>
          <a:xfrm>
            <a:off x="20" y="1282"/>
            <a:ext cx="12191980" cy="6856718"/>
          </a:xfrm>
          <a:prstGeom prst="rect">
            <a:avLst/>
          </a:prstGeom>
        </p:spPr>
      </p:pic>
    </p:spTree>
    <p:extLst>
      <p:ext uri="{BB962C8B-B14F-4D97-AF65-F5344CB8AC3E}">
        <p14:creationId xmlns:p14="http://schemas.microsoft.com/office/powerpoint/2010/main" val="307681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photo of a forest&#10;&#10;Description automatically generated">
            <a:extLst>
              <a:ext uri="{FF2B5EF4-FFF2-40B4-BE49-F238E27FC236}">
                <a16:creationId xmlns:a16="http://schemas.microsoft.com/office/drawing/2014/main" id="{78A9F57D-8082-E758-FB99-DF8C59D9D5F0}"/>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t="24713" b="384"/>
          <a:stretch/>
        </p:blipFill>
        <p:spPr>
          <a:xfrm>
            <a:off x="0" y="0"/>
            <a:ext cx="12207631" cy="6858000"/>
          </a:xfrm>
          <a:prstGeom prst="rect">
            <a:avLst/>
          </a:prstGeom>
        </p:spPr>
      </p:pic>
      <p:pic>
        <p:nvPicPr>
          <p:cNvPr id="9" name="Picture 8" descr="A group of trees in a forest&#10;&#10;Description automatically generated">
            <a:extLst>
              <a:ext uri="{FF2B5EF4-FFF2-40B4-BE49-F238E27FC236}">
                <a16:creationId xmlns:a16="http://schemas.microsoft.com/office/drawing/2014/main" id="{831AA01F-A7CB-1489-41F1-7A4B5970984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24713" b="-4481"/>
          <a:stretch/>
        </p:blipFill>
        <p:spPr>
          <a:xfrm>
            <a:off x="-15631" y="0"/>
            <a:ext cx="12207631" cy="7303477"/>
          </a:xfrm>
          <a:prstGeom prst="rect">
            <a:avLst/>
          </a:prstGeom>
        </p:spPr>
      </p:pic>
      <p:pic>
        <p:nvPicPr>
          <p:cNvPr id="16" name="Picture 15" descr="A group of trees in a forest&#10;&#10;Description automatically generated">
            <a:extLst>
              <a:ext uri="{FF2B5EF4-FFF2-40B4-BE49-F238E27FC236}">
                <a16:creationId xmlns:a16="http://schemas.microsoft.com/office/drawing/2014/main" id="{8D1A7EC6-D32D-BC0E-BABB-C044C04DA4F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2791" t="49992" r="21116" b="26448"/>
          <a:stretch/>
        </p:blipFill>
        <p:spPr>
          <a:xfrm>
            <a:off x="2786178" y="2350400"/>
            <a:ext cx="6847647" cy="2157199"/>
          </a:xfrm>
          <a:custGeom>
            <a:avLst/>
            <a:gdLst/>
            <a:ahLst/>
            <a:cxnLst/>
            <a:rect l="l" t="t" r="r" b="b"/>
            <a:pathLst>
              <a:path w="6847647" h="2157199">
                <a:moveTo>
                  <a:pt x="2328538" y="356628"/>
                </a:moveTo>
                <a:lnTo>
                  <a:pt x="2328538" y="909466"/>
                </a:lnTo>
                <a:lnTo>
                  <a:pt x="2508289" y="909466"/>
                </a:lnTo>
                <a:cubicBezTo>
                  <a:pt x="2706585" y="909466"/>
                  <a:pt x="2854484" y="886782"/>
                  <a:pt x="2951987" y="841416"/>
                </a:cubicBezTo>
                <a:cubicBezTo>
                  <a:pt x="3049489" y="796049"/>
                  <a:pt x="3098241" y="717629"/>
                  <a:pt x="3098241" y="606156"/>
                </a:cubicBezTo>
                <a:cubicBezTo>
                  <a:pt x="3098241" y="508607"/>
                  <a:pt x="3060968" y="442632"/>
                  <a:pt x="2986423" y="408230"/>
                </a:cubicBezTo>
                <a:cubicBezTo>
                  <a:pt x="2911879" y="373829"/>
                  <a:pt x="2831048" y="356628"/>
                  <a:pt x="2743931" y="356628"/>
                </a:cubicBezTo>
                <a:close/>
                <a:moveTo>
                  <a:pt x="5075404" y="31156"/>
                </a:moveTo>
                <a:lnTo>
                  <a:pt x="5483843" y="31156"/>
                </a:lnTo>
                <a:lnTo>
                  <a:pt x="5958975" y="878309"/>
                </a:lnTo>
                <a:lnTo>
                  <a:pt x="6432717" y="31156"/>
                </a:lnTo>
                <a:lnTo>
                  <a:pt x="6847647" y="31156"/>
                </a:lnTo>
                <a:lnTo>
                  <a:pt x="6130937" y="1174572"/>
                </a:lnTo>
                <a:lnTo>
                  <a:pt x="6130937" y="2123075"/>
                </a:lnTo>
                <a:lnTo>
                  <a:pt x="5783536" y="2123075"/>
                </a:lnTo>
                <a:lnTo>
                  <a:pt x="5783536" y="1175592"/>
                </a:lnTo>
                <a:close/>
                <a:moveTo>
                  <a:pt x="3695705" y="31156"/>
                </a:moveTo>
                <a:lnTo>
                  <a:pt x="5064540" y="31156"/>
                </a:lnTo>
                <a:lnTo>
                  <a:pt x="5064540" y="359618"/>
                </a:lnTo>
                <a:lnTo>
                  <a:pt x="4043107" y="359618"/>
                </a:lnTo>
                <a:lnTo>
                  <a:pt x="4043107" y="869408"/>
                </a:lnTo>
                <a:lnTo>
                  <a:pt x="5019428" y="869408"/>
                </a:lnTo>
                <a:lnTo>
                  <a:pt x="5019428" y="1184772"/>
                </a:lnTo>
                <a:lnTo>
                  <a:pt x="4043107" y="1184772"/>
                </a:lnTo>
                <a:lnTo>
                  <a:pt x="4043107" y="1796074"/>
                </a:lnTo>
                <a:lnTo>
                  <a:pt x="5064540" y="1796074"/>
                </a:lnTo>
                <a:lnTo>
                  <a:pt x="5064540" y="2123075"/>
                </a:lnTo>
                <a:lnTo>
                  <a:pt x="3695705" y="2123075"/>
                </a:lnTo>
                <a:close/>
                <a:moveTo>
                  <a:pt x="1981136" y="28189"/>
                </a:moveTo>
                <a:lnTo>
                  <a:pt x="2818112" y="28189"/>
                </a:lnTo>
                <a:cubicBezTo>
                  <a:pt x="3030519" y="28189"/>
                  <a:pt x="3192088" y="78157"/>
                  <a:pt x="3302819" y="178094"/>
                </a:cubicBezTo>
                <a:cubicBezTo>
                  <a:pt x="3413550" y="278030"/>
                  <a:pt x="3468916" y="407705"/>
                  <a:pt x="3468916" y="567118"/>
                </a:cubicBezTo>
                <a:cubicBezTo>
                  <a:pt x="3468916" y="724336"/>
                  <a:pt x="3420026" y="844422"/>
                  <a:pt x="3322245" y="927373"/>
                </a:cubicBezTo>
                <a:cubicBezTo>
                  <a:pt x="3248910" y="989587"/>
                  <a:pt x="3164253" y="1042176"/>
                  <a:pt x="3068271" y="1085139"/>
                </a:cubicBezTo>
                <a:lnTo>
                  <a:pt x="3014773" y="1106459"/>
                </a:lnTo>
                <a:lnTo>
                  <a:pt x="3046085" y="1122584"/>
                </a:lnTo>
                <a:cubicBezTo>
                  <a:pt x="3073062" y="1138330"/>
                  <a:pt x="3101161" y="1158360"/>
                  <a:pt x="3130382" y="1182674"/>
                </a:cubicBezTo>
                <a:cubicBezTo>
                  <a:pt x="3188823" y="1231301"/>
                  <a:pt x="3239278" y="1312743"/>
                  <a:pt x="3281747" y="1426997"/>
                </a:cubicBezTo>
                <a:lnTo>
                  <a:pt x="3531461" y="2123075"/>
                </a:lnTo>
                <a:lnTo>
                  <a:pt x="3160298" y="2123075"/>
                </a:lnTo>
                <a:lnTo>
                  <a:pt x="2974125" y="1578722"/>
                </a:lnTo>
                <a:cubicBezTo>
                  <a:pt x="2925815" y="1441718"/>
                  <a:pt x="2872219" y="1350668"/>
                  <a:pt x="2813337" y="1305572"/>
                </a:cubicBezTo>
                <a:cubicBezTo>
                  <a:pt x="2754455" y="1260476"/>
                  <a:pt x="2678474" y="1237927"/>
                  <a:pt x="2585391" y="1237927"/>
                </a:cubicBezTo>
                <a:lnTo>
                  <a:pt x="2328538" y="1237927"/>
                </a:lnTo>
                <a:lnTo>
                  <a:pt x="2328538" y="2123075"/>
                </a:lnTo>
                <a:lnTo>
                  <a:pt x="1981136" y="2123075"/>
                </a:lnTo>
                <a:close/>
                <a:moveTo>
                  <a:pt x="1024632" y="0"/>
                </a:moveTo>
                <a:cubicBezTo>
                  <a:pt x="1158591" y="0"/>
                  <a:pt x="1275029" y="18580"/>
                  <a:pt x="1373946" y="55741"/>
                </a:cubicBezTo>
                <a:cubicBezTo>
                  <a:pt x="1472863" y="92901"/>
                  <a:pt x="1570461" y="140481"/>
                  <a:pt x="1666742" y="198482"/>
                </a:cubicBezTo>
                <a:lnTo>
                  <a:pt x="1666742" y="583067"/>
                </a:lnTo>
                <a:cubicBezTo>
                  <a:pt x="1556475" y="511745"/>
                  <a:pt x="1453942" y="450267"/>
                  <a:pt x="1359144" y="398633"/>
                </a:cubicBezTo>
                <a:cubicBezTo>
                  <a:pt x="1264346" y="347000"/>
                  <a:pt x="1156242" y="321183"/>
                  <a:pt x="1034832" y="321183"/>
                </a:cubicBezTo>
                <a:cubicBezTo>
                  <a:pt x="904365" y="321183"/>
                  <a:pt x="788623" y="357099"/>
                  <a:pt x="687604" y="428932"/>
                </a:cubicBezTo>
                <a:cubicBezTo>
                  <a:pt x="586586" y="500764"/>
                  <a:pt x="508510" y="596033"/>
                  <a:pt x="453376" y="714739"/>
                </a:cubicBezTo>
                <a:cubicBezTo>
                  <a:pt x="398242" y="833445"/>
                  <a:pt x="370675" y="958611"/>
                  <a:pt x="370675" y="1090237"/>
                </a:cubicBezTo>
                <a:cubicBezTo>
                  <a:pt x="370675" y="1220595"/>
                  <a:pt x="396990" y="1341901"/>
                  <a:pt x="449621" y="1454155"/>
                </a:cubicBezTo>
                <a:cubicBezTo>
                  <a:pt x="502251" y="1566409"/>
                  <a:pt x="572484" y="1654963"/>
                  <a:pt x="660319" y="1719817"/>
                </a:cubicBezTo>
                <a:cubicBezTo>
                  <a:pt x="748155" y="1784672"/>
                  <a:pt x="842926" y="1817099"/>
                  <a:pt x="944632" y="1817099"/>
                </a:cubicBezTo>
                <a:cubicBezTo>
                  <a:pt x="1033047" y="1817099"/>
                  <a:pt x="1109859" y="1795019"/>
                  <a:pt x="1175070" y="1750858"/>
                </a:cubicBezTo>
                <a:cubicBezTo>
                  <a:pt x="1240280" y="1706697"/>
                  <a:pt x="1289842" y="1650176"/>
                  <a:pt x="1323757" y="1581295"/>
                </a:cubicBezTo>
                <a:cubicBezTo>
                  <a:pt x="1357672" y="1512414"/>
                  <a:pt x="1374630" y="1442529"/>
                  <a:pt x="1374630" y="1371639"/>
                </a:cubicBezTo>
                <a:lnTo>
                  <a:pt x="1374630" y="1326968"/>
                </a:lnTo>
                <a:lnTo>
                  <a:pt x="798587" y="1326968"/>
                </a:lnTo>
                <a:lnTo>
                  <a:pt x="798587" y="999967"/>
                </a:lnTo>
                <a:lnTo>
                  <a:pt x="1726389" y="999967"/>
                </a:lnTo>
                <a:lnTo>
                  <a:pt x="1726389" y="2123075"/>
                </a:lnTo>
                <a:lnTo>
                  <a:pt x="1400408" y="2123075"/>
                </a:lnTo>
                <a:lnTo>
                  <a:pt x="1381306" y="1878276"/>
                </a:lnTo>
                <a:cubicBezTo>
                  <a:pt x="1368077" y="1922847"/>
                  <a:pt x="1340564" y="1964358"/>
                  <a:pt x="1298767" y="2002808"/>
                </a:cubicBezTo>
                <a:cubicBezTo>
                  <a:pt x="1256970" y="2041259"/>
                  <a:pt x="1200141" y="2076603"/>
                  <a:pt x="1128277" y="2108842"/>
                </a:cubicBezTo>
                <a:cubicBezTo>
                  <a:pt x="1056414" y="2141080"/>
                  <a:pt x="974351" y="2157199"/>
                  <a:pt x="882087" y="2157199"/>
                </a:cubicBezTo>
                <a:cubicBezTo>
                  <a:pt x="727156" y="2157199"/>
                  <a:pt x="581741" y="2111307"/>
                  <a:pt x="445842" y="2019522"/>
                </a:cubicBezTo>
                <a:cubicBezTo>
                  <a:pt x="309943" y="1927738"/>
                  <a:pt x="201661" y="1801421"/>
                  <a:pt x="120997" y="1640571"/>
                </a:cubicBezTo>
                <a:cubicBezTo>
                  <a:pt x="40332" y="1479721"/>
                  <a:pt x="0" y="1302094"/>
                  <a:pt x="0" y="1107693"/>
                </a:cubicBezTo>
                <a:cubicBezTo>
                  <a:pt x="0" y="904095"/>
                  <a:pt x="44335" y="716601"/>
                  <a:pt x="133005" y="545211"/>
                </a:cubicBezTo>
                <a:cubicBezTo>
                  <a:pt x="221675" y="373821"/>
                  <a:pt x="344538" y="240105"/>
                  <a:pt x="501594" y="144063"/>
                </a:cubicBezTo>
                <a:cubicBezTo>
                  <a:pt x="658650" y="48021"/>
                  <a:pt x="832996" y="0"/>
                  <a:pt x="1024632" y="0"/>
                </a:cubicBezTo>
                <a:close/>
              </a:path>
            </a:pathLst>
          </a:custGeom>
        </p:spPr>
      </p:pic>
    </p:spTree>
    <p:extLst>
      <p:ext uri="{BB962C8B-B14F-4D97-AF65-F5344CB8AC3E}">
        <p14:creationId xmlns:p14="http://schemas.microsoft.com/office/powerpoint/2010/main" val="4123586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100"/>
                                        <p:tgtEl>
                                          <p:spTgt spid="9"/>
                                        </p:tgtEl>
                                      </p:cBhvr>
                                    </p:animEffect>
                                    <p:set>
                                      <p:cBhvr>
                                        <p:cTn id="7" dur="1" fill="hold">
                                          <p:stCondLst>
                                            <p:cond delay="10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A930D-01AB-7290-BDF4-37C27D1325E3}"/>
            </a:ext>
          </a:extLst>
        </p:cNvPr>
        <p:cNvGrpSpPr/>
        <p:nvPr/>
      </p:nvGrpSpPr>
      <p:grpSpPr>
        <a:xfrm>
          <a:off x="0" y="0"/>
          <a:ext cx="0" cy="0"/>
          <a:chOff x="0" y="0"/>
          <a:chExt cx="0" cy="0"/>
        </a:xfrm>
      </p:grpSpPr>
      <p:pic>
        <p:nvPicPr>
          <p:cNvPr id="3" name="Picture 2" descr="A rock with writing on it&#10;&#10;Description automatically generated">
            <a:extLst>
              <a:ext uri="{FF2B5EF4-FFF2-40B4-BE49-F238E27FC236}">
                <a16:creationId xmlns:a16="http://schemas.microsoft.com/office/drawing/2014/main" id="{A7AC392A-12EE-A415-F3FD-3531922FD6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512" b="9234"/>
          <a:stretch/>
        </p:blipFill>
        <p:spPr>
          <a:xfrm>
            <a:off x="20" y="1282"/>
            <a:ext cx="12191980" cy="6856718"/>
          </a:xfrm>
          <a:prstGeom prst="rect">
            <a:avLst/>
          </a:prstGeom>
        </p:spPr>
      </p:pic>
    </p:spTree>
    <p:extLst>
      <p:ext uri="{BB962C8B-B14F-4D97-AF65-F5344CB8AC3E}">
        <p14:creationId xmlns:p14="http://schemas.microsoft.com/office/powerpoint/2010/main" val="2497143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3D1FD-57C2-B3BA-C03F-956D98C02CA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93166BB-9FCA-F770-B1F3-96721951DA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909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2D488-1FE6-56A7-39E2-EBF97929A01D}"/>
            </a:ext>
          </a:extLst>
        </p:cNvPr>
        <p:cNvGrpSpPr/>
        <p:nvPr/>
      </p:nvGrpSpPr>
      <p:grpSpPr>
        <a:xfrm>
          <a:off x="0" y="0"/>
          <a:ext cx="0" cy="0"/>
          <a:chOff x="0" y="0"/>
          <a:chExt cx="0" cy="0"/>
        </a:xfrm>
      </p:grpSpPr>
      <p:pic>
        <p:nvPicPr>
          <p:cNvPr id="5" name="Picture 4" descr="A black letter board with white text&#10;&#10;Description automatically generated">
            <a:extLst>
              <a:ext uri="{FF2B5EF4-FFF2-40B4-BE49-F238E27FC236}">
                <a16:creationId xmlns:a16="http://schemas.microsoft.com/office/drawing/2014/main" id="{5D65ECE1-1C67-319A-756B-3BDFCC069A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8490" b="7256"/>
          <a:stretch/>
        </p:blipFill>
        <p:spPr>
          <a:xfrm>
            <a:off x="20" y="1282"/>
            <a:ext cx="12191980" cy="6856718"/>
          </a:xfrm>
          <a:prstGeom prst="rect">
            <a:avLst/>
          </a:prstGeom>
        </p:spPr>
      </p:pic>
    </p:spTree>
    <p:extLst>
      <p:ext uri="{BB962C8B-B14F-4D97-AF65-F5344CB8AC3E}">
        <p14:creationId xmlns:p14="http://schemas.microsoft.com/office/powerpoint/2010/main" val="21579892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fence&#10;&#10;Description automatically generated">
            <a:extLst>
              <a:ext uri="{FF2B5EF4-FFF2-40B4-BE49-F238E27FC236}">
                <a16:creationId xmlns:a16="http://schemas.microsoft.com/office/drawing/2014/main" id="{80DD455A-863D-B102-B82B-C60991F8F8E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1133936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E6C90B-C08C-00C8-7408-28974416773D}"/>
              </a:ext>
            </a:extLst>
          </p:cNvPr>
          <p:cNvSpPr/>
          <p:nvPr/>
        </p:nvSpPr>
        <p:spPr>
          <a:xfrm>
            <a:off x="2792851" y="1207115"/>
            <a:ext cx="6606297" cy="1569660"/>
          </a:xfrm>
          <a:prstGeom prst="rect">
            <a:avLst/>
          </a:prstGeom>
          <a:noFill/>
        </p:spPr>
        <p:txBody>
          <a:bodyPr wrap="none" lIns="91440" tIns="45720" rIns="91440" bIns="45720">
            <a:spAutoFit/>
          </a:bodyPr>
          <a:lstStyle/>
          <a:p>
            <a:pPr algn="ctr"/>
            <a:r>
              <a:rPr lang="en-US" sz="9600" dirty="0">
                <a:ln w="0"/>
                <a:solidFill>
                  <a:srgbClr val="0070C0"/>
                </a:solidFill>
                <a:effectLst>
                  <a:outerShdw blurRad="38100" dist="25400" dir="5400000" algn="ctr" rotWithShape="0">
                    <a:srgbClr val="6E747A">
                      <a:alpha val="43000"/>
                    </a:srgbClr>
                  </a:outerShdw>
                </a:effectLst>
                <a:latin typeface="Comic Sans MS" panose="030F0702030302020204" pitchFamily="66" charset="0"/>
              </a:rPr>
              <a:t>Comic Sans</a:t>
            </a:r>
            <a:endParaRPr lang="en-US" sz="9600" b="0" cap="none" spc="0" dirty="0">
              <a:ln w="0"/>
              <a:solidFill>
                <a:srgbClr val="0070C0"/>
              </a:solidFill>
              <a:effectLst>
                <a:outerShdw blurRad="38100" dist="25400" dir="5400000" algn="ctr" rotWithShape="0">
                  <a:srgbClr val="6E747A">
                    <a:alpha val="43000"/>
                  </a:srgbClr>
                </a:outerShdw>
              </a:effectLst>
              <a:latin typeface="Comic Sans MS" panose="030F0702030302020204" pitchFamily="66" charset="0"/>
            </a:endParaRPr>
          </a:p>
        </p:txBody>
      </p:sp>
      <p:sp>
        <p:nvSpPr>
          <p:cNvPr id="3" name="Rectangle 2">
            <a:extLst>
              <a:ext uri="{FF2B5EF4-FFF2-40B4-BE49-F238E27FC236}">
                <a16:creationId xmlns:a16="http://schemas.microsoft.com/office/drawing/2014/main" id="{1E77F1A2-6487-DA28-8575-E92107A1187C}"/>
              </a:ext>
            </a:extLst>
          </p:cNvPr>
          <p:cNvSpPr/>
          <p:nvPr/>
        </p:nvSpPr>
        <p:spPr>
          <a:xfrm>
            <a:off x="4642716" y="4026515"/>
            <a:ext cx="2906565" cy="1569660"/>
          </a:xfrm>
          <a:prstGeom prst="rect">
            <a:avLst/>
          </a:prstGeom>
          <a:noFill/>
        </p:spPr>
        <p:txBody>
          <a:bodyPr wrap="none" lIns="91440" tIns="45720" rIns="91440" bIns="45720">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CERN</a:t>
            </a:r>
          </a:p>
        </p:txBody>
      </p:sp>
    </p:spTree>
    <p:extLst>
      <p:ext uri="{BB962C8B-B14F-4D97-AF65-F5344CB8AC3E}">
        <p14:creationId xmlns:p14="http://schemas.microsoft.com/office/powerpoint/2010/main" val="4069057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igh angle view of a factory&#10;&#10;Description automatically generated">
            <a:extLst>
              <a:ext uri="{FF2B5EF4-FFF2-40B4-BE49-F238E27FC236}">
                <a16:creationId xmlns:a16="http://schemas.microsoft.com/office/drawing/2014/main" id="{9E57FDF8-7788-88D5-1C3A-6242D0B715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4050" b="1696"/>
          <a:stretch/>
        </p:blipFill>
        <p:spPr>
          <a:xfrm>
            <a:off x="20" y="1282"/>
            <a:ext cx="12191980" cy="6856718"/>
          </a:xfrm>
          <a:prstGeom prst="rect">
            <a:avLst/>
          </a:prstGeom>
        </p:spPr>
      </p:pic>
    </p:spTree>
    <p:extLst>
      <p:ext uri="{BB962C8B-B14F-4D97-AF65-F5344CB8AC3E}">
        <p14:creationId xmlns:p14="http://schemas.microsoft.com/office/powerpoint/2010/main" val="3087650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7F786442-56CF-A763-3D4F-B938859BD4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2440" y="0"/>
            <a:ext cx="8707120" cy="6530340"/>
          </a:xfrm>
          <a:prstGeom prst="rect">
            <a:avLst/>
          </a:prstGeom>
        </p:spPr>
      </p:pic>
      <p:sp>
        <p:nvSpPr>
          <p:cNvPr id="5" name="TextBox 4">
            <a:extLst>
              <a:ext uri="{FF2B5EF4-FFF2-40B4-BE49-F238E27FC236}">
                <a16:creationId xmlns:a16="http://schemas.microsoft.com/office/drawing/2014/main" id="{72B62A40-8F70-4EC4-9E2C-017DC0CBE246}"/>
              </a:ext>
            </a:extLst>
          </p:cNvPr>
          <p:cNvSpPr txBox="1"/>
          <p:nvPr/>
        </p:nvSpPr>
        <p:spPr>
          <a:xfrm>
            <a:off x="0" y="6581001"/>
            <a:ext cx="6096000" cy="276999"/>
          </a:xfrm>
          <a:prstGeom prst="rect">
            <a:avLst/>
          </a:prstGeom>
          <a:noFill/>
        </p:spPr>
        <p:txBody>
          <a:bodyPr wrap="square">
            <a:spAutoFit/>
          </a:bodyPr>
          <a:lstStyle/>
          <a:p>
            <a:r>
              <a:rPr lang="en-GB" sz="1200" b="1" dirty="0"/>
              <a:t>Source: </a:t>
            </a:r>
            <a:r>
              <a:rPr lang="en-GB" sz="1200" b="1" dirty="0">
                <a:hlinkClick r:id="rId3"/>
              </a:rPr>
              <a:t>www.slideshare.net</a:t>
            </a:r>
            <a:r>
              <a:rPr lang="en-GB" sz="1200" b="1" dirty="0"/>
              <a:t> </a:t>
            </a:r>
            <a:r>
              <a:rPr lang="en-GB" sz="1200" dirty="0"/>
              <a:t>License: All Rights Reserved. </a:t>
            </a:r>
          </a:p>
        </p:txBody>
      </p:sp>
    </p:spTree>
    <p:extLst>
      <p:ext uri="{BB962C8B-B14F-4D97-AF65-F5344CB8AC3E}">
        <p14:creationId xmlns:p14="http://schemas.microsoft.com/office/powerpoint/2010/main" val="30382480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19EE7-2FF9-B11B-4193-8C1C351C75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11D254-6601-78BB-7A38-242BD417BC20}"/>
              </a:ext>
            </a:extLst>
          </p:cNvPr>
          <p:cNvSpPr txBox="1"/>
          <p:nvPr/>
        </p:nvSpPr>
        <p:spPr>
          <a:xfrm>
            <a:off x="0" y="5720834"/>
            <a:ext cx="12192000" cy="1015663"/>
          </a:xfrm>
          <a:prstGeom prst="rect">
            <a:avLst/>
          </a:prstGeom>
          <a:noFill/>
        </p:spPr>
        <p:txBody>
          <a:bodyPr wrap="square">
            <a:spAutoFit/>
          </a:bodyPr>
          <a:lstStyle/>
          <a:p>
            <a:pPr algn="ctr"/>
            <a:r>
              <a:rPr lang="en-GB" sz="6000" b="1" dirty="0">
                <a:latin typeface="Calibri" panose="020F0502020204030204" pitchFamily="34" charset="0"/>
                <a:cs typeface="Calibri" panose="020F0502020204030204" pitchFamily="34" charset="0"/>
              </a:rPr>
              <a:t>https://bit.ly/Make_My_Report_Pop</a:t>
            </a:r>
          </a:p>
        </p:txBody>
      </p:sp>
      <p:pic>
        <p:nvPicPr>
          <p:cNvPr id="11" name="Picture 10" descr="A qr code on a white background&#10;&#10;Description automatically generated">
            <a:extLst>
              <a:ext uri="{FF2B5EF4-FFF2-40B4-BE49-F238E27FC236}">
                <a16:creationId xmlns:a16="http://schemas.microsoft.com/office/drawing/2014/main" id="{F9BACB02-16F0-6BA5-E11D-E1B9713567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0880" y="-9406"/>
            <a:ext cx="5730240" cy="5730240"/>
          </a:xfrm>
          <a:prstGeom prst="rect">
            <a:avLst/>
          </a:prstGeom>
        </p:spPr>
      </p:pic>
    </p:spTree>
    <p:extLst>
      <p:ext uri="{BB962C8B-B14F-4D97-AF65-F5344CB8AC3E}">
        <p14:creationId xmlns:p14="http://schemas.microsoft.com/office/powerpoint/2010/main" val="34949322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white background&#10;&#10;Description automatically generated">
            <a:extLst>
              <a:ext uri="{FF2B5EF4-FFF2-40B4-BE49-F238E27FC236}">
                <a16:creationId xmlns:a16="http://schemas.microsoft.com/office/drawing/2014/main" id="{98D63909-131D-C6AA-0BCE-847F6268D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77" y="489154"/>
            <a:ext cx="6121810" cy="6121810"/>
          </a:xfrm>
          <a:prstGeom prst="rect">
            <a:avLst/>
          </a:prstGeom>
        </p:spPr>
      </p:pic>
      <p:sp>
        <p:nvSpPr>
          <p:cNvPr id="5" name="TextBox 4">
            <a:extLst>
              <a:ext uri="{FF2B5EF4-FFF2-40B4-BE49-F238E27FC236}">
                <a16:creationId xmlns:a16="http://schemas.microsoft.com/office/drawing/2014/main" id="{C70040E9-25FE-1006-A67E-D661E2ABD7CA}"/>
              </a:ext>
            </a:extLst>
          </p:cNvPr>
          <p:cNvSpPr txBox="1"/>
          <p:nvPr/>
        </p:nvSpPr>
        <p:spPr>
          <a:xfrm>
            <a:off x="1" y="5842337"/>
            <a:ext cx="12191999" cy="1015663"/>
          </a:xfrm>
          <a:prstGeom prst="rect">
            <a:avLst/>
          </a:prstGeom>
          <a:noFill/>
        </p:spPr>
        <p:txBody>
          <a:bodyPr wrap="square">
            <a:spAutoFit/>
          </a:bodyPr>
          <a:lstStyle/>
          <a:p>
            <a:pPr algn="ctr"/>
            <a:r>
              <a:rPr lang="en-GB" sz="6000" dirty="0">
                <a:hlinkClick r:id="rId3"/>
              </a:rPr>
              <a:t>https://sqlb.it/?11622</a:t>
            </a:r>
            <a:endParaRPr lang="en-GB" sz="6000" dirty="0"/>
          </a:p>
        </p:txBody>
      </p:sp>
      <p:sp>
        <p:nvSpPr>
          <p:cNvPr id="8" name="TextBox 7">
            <a:extLst>
              <a:ext uri="{FF2B5EF4-FFF2-40B4-BE49-F238E27FC236}">
                <a16:creationId xmlns:a16="http://schemas.microsoft.com/office/drawing/2014/main" id="{5C48A07D-1EF9-C92F-E599-BB38478B39EF}"/>
              </a:ext>
            </a:extLst>
          </p:cNvPr>
          <p:cNvSpPr txBox="1"/>
          <p:nvPr/>
        </p:nvSpPr>
        <p:spPr>
          <a:xfrm>
            <a:off x="1" y="0"/>
            <a:ext cx="12191999" cy="1323439"/>
          </a:xfrm>
          <a:prstGeom prst="rect">
            <a:avLst/>
          </a:prstGeom>
          <a:noFill/>
        </p:spPr>
        <p:txBody>
          <a:bodyPr wrap="square">
            <a:spAutoFit/>
          </a:bodyPr>
          <a:lstStyle/>
          <a:p>
            <a:pPr algn="ctr"/>
            <a:r>
              <a:rPr lang="en-GB" sz="8000" dirty="0">
                <a:solidFill>
                  <a:srgbClr val="0070C0"/>
                </a:solidFill>
              </a:rPr>
              <a:t>Your Feedback IS WANTED</a:t>
            </a:r>
          </a:p>
        </p:txBody>
      </p:sp>
    </p:spTree>
    <p:extLst>
      <p:ext uri="{BB962C8B-B14F-4D97-AF65-F5344CB8AC3E}">
        <p14:creationId xmlns:p14="http://schemas.microsoft.com/office/powerpoint/2010/main" val="1152137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with a red and white sign with blue and white text&#10;&#10;Description automatically generated">
            <a:extLst>
              <a:ext uri="{FF2B5EF4-FFF2-40B4-BE49-F238E27FC236}">
                <a16:creationId xmlns:a16="http://schemas.microsoft.com/office/drawing/2014/main" id="{98C80D10-251A-A085-2B47-0AC9C25D78A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776" b="12954"/>
          <a:stretch/>
        </p:blipFill>
        <p:spPr>
          <a:xfrm>
            <a:off x="20" y="1"/>
            <a:ext cx="12191980" cy="6857999"/>
          </a:xfrm>
          <a:prstGeom prst="rect">
            <a:avLst/>
          </a:prstGeom>
        </p:spPr>
      </p:pic>
      <p:sp>
        <p:nvSpPr>
          <p:cNvPr id="6" name="Rectangle 5">
            <a:extLst>
              <a:ext uri="{FF2B5EF4-FFF2-40B4-BE49-F238E27FC236}">
                <a16:creationId xmlns:a16="http://schemas.microsoft.com/office/drawing/2014/main" id="{975C3624-D2F9-8B37-53F5-72B87BEAD110}"/>
              </a:ext>
            </a:extLst>
          </p:cNvPr>
          <p:cNvSpPr/>
          <p:nvPr/>
        </p:nvSpPr>
        <p:spPr>
          <a:xfrm>
            <a:off x="-1" y="-1"/>
            <a:ext cx="12191979" cy="1048872"/>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7200" b="1" cap="none" spc="0" dirty="0">
                <a:ln w="0"/>
                <a:solidFill>
                  <a:srgbClr val="0070C0"/>
                </a:solidFill>
                <a:effectLst>
                  <a:outerShdw blurRad="38100" dist="25400" dir="5400000" algn="ctr" rotWithShape="0">
                    <a:srgbClr val="6E747A">
                      <a:alpha val="43000"/>
                    </a:srgbClr>
                  </a:outerShdw>
                </a:effectLst>
                <a:latin typeface="+mj-lt"/>
                <a:ea typeface="+mj-ea"/>
                <a:cs typeface="+mj-cs"/>
              </a:rPr>
              <a:t>Leave feedback and you could…</a:t>
            </a:r>
          </a:p>
        </p:txBody>
      </p:sp>
    </p:spTree>
    <p:extLst>
      <p:ext uri="{BB962C8B-B14F-4D97-AF65-F5344CB8AC3E}">
        <p14:creationId xmlns:p14="http://schemas.microsoft.com/office/powerpoint/2010/main" val="933912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CC37D-1FAA-0A62-5C80-0D26604C18C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4124" b="555"/>
          <a:stretch/>
        </p:blipFill>
        <p:spPr>
          <a:xfrm>
            <a:off x="861865" y="1823405"/>
            <a:ext cx="5015926" cy="4137562"/>
          </a:xfrm>
          <a:prstGeom prst="rect">
            <a:avLst/>
          </a:prstGeom>
          <a:ln>
            <a:noFill/>
          </a:ln>
        </p:spPr>
      </p:pic>
      <p:sp>
        <p:nvSpPr>
          <p:cNvPr id="5" name="Text Placeholder 4">
            <a:extLst>
              <a:ext uri="{FF2B5EF4-FFF2-40B4-BE49-F238E27FC236}">
                <a16:creationId xmlns:a16="http://schemas.microsoft.com/office/drawing/2014/main" id="{D881F0D4-6BD5-CFF5-F814-0A36850D7C5E}"/>
              </a:ext>
            </a:extLst>
          </p:cNvPr>
          <p:cNvSpPr>
            <a:spLocks noGrp="1"/>
          </p:cNvSpPr>
          <p:nvPr>
            <p:ph type="body" sz="quarter" idx="10"/>
          </p:nvPr>
        </p:nvSpPr>
        <p:spPr/>
        <p:txBody>
          <a:bodyPr/>
          <a:lstStyle/>
          <a:p>
            <a:r>
              <a:rPr lang="en-GB" dirty="0"/>
              <a:t>Colour Theory</a:t>
            </a:r>
          </a:p>
        </p:txBody>
      </p:sp>
      <p:pic>
        <p:nvPicPr>
          <p:cNvPr id="6" name="Picture 2" descr="SQLBits 2023 - General Sessions: Call for Speakers @ Sessionize.com">
            <a:extLst>
              <a:ext uri="{FF2B5EF4-FFF2-40B4-BE49-F238E27FC236}">
                <a16:creationId xmlns:a16="http://schemas.microsoft.com/office/drawing/2014/main" id="{BA348319-E2B8-D4FB-2D32-1CC546F3A80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8561DE-A33A-C486-2386-065C99456B8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9802" y="1834962"/>
            <a:ext cx="5015926" cy="4099036"/>
          </a:xfrm>
          <a:prstGeom prst="rect">
            <a:avLst/>
          </a:prstGeom>
        </p:spPr>
      </p:pic>
      <p:pic>
        <p:nvPicPr>
          <p:cNvPr id="10" name="Picture 9">
            <a:extLst>
              <a:ext uri="{FF2B5EF4-FFF2-40B4-BE49-F238E27FC236}">
                <a16:creationId xmlns:a16="http://schemas.microsoft.com/office/drawing/2014/main" id="{76C563B4-604A-8606-A083-4E282F0278A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142"/>
          <a:stretch/>
        </p:blipFill>
        <p:spPr>
          <a:xfrm>
            <a:off x="861865" y="1834962"/>
            <a:ext cx="5008221" cy="4131686"/>
          </a:xfrm>
          <a:prstGeom prst="rect">
            <a:avLst/>
          </a:prstGeom>
          <a:ln>
            <a:noFill/>
          </a:ln>
        </p:spPr>
      </p:pic>
      <p:sp>
        <p:nvSpPr>
          <p:cNvPr id="11" name="TextBox 10">
            <a:extLst>
              <a:ext uri="{FF2B5EF4-FFF2-40B4-BE49-F238E27FC236}">
                <a16:creationId xmlns:a16="http://schemas.microsoft.com/office/drawing/2014/main" id="{5AC8F83B-1259-F894-E7BD-54762D9EBBDE}"/>
              </a:ext>
            </a:extLst>
          </p:cNvPr>
          <p:cNvSpPr txBox="1"/>
          <p:nvPr/>
        </p:nvSpPr>
        <p:spPr>
          <a:xfrm>
            <a:off x="569258" y="824753"/>
            <a:ext cx="6759388" cy="523220"/>
          </a:xfrm>
          <a:prstGeom prst="rect">
            <a:avLst/>
          </a:prstGeom>
          <a:noFill/>
        </p:spPr>
        <p:txBody>
          <a:bodyPr wrap="square" rtlCol="0">
            <a:spAutoFit/>
          </a:bodyPr>
          <a:lstStyle/>
          <a:p>
            <a:r>
              <a:rPr lang="en-GB" sz="2800" dirty="0"/>
              <a:t>Anything </a:t>
            </a:r>
            <a:r>
              <a:rPr lang="en-GB" sz="2800" b="1" dirty="0"/>
              <a:t>non-data</a:t>
            </a:r>
            <a:r>
              <a:rPr lang="en-GB" sz="2800" dirty="0"/>
              <a:t> should be </a:t>
            </a:r>
            <a:r>
              <a:rPr lang="en-GB" sz="2800" b="1" dirty="0"/>
              <a:t>grey</a:t>
            </a:r>
          </a:p>
        </p:txBody>
      </p:sp>
      <p:sp>
        <p:nvSpPr>
          <p:cNvPr id="13" name="TextBox 12">
            <a:extLst>
              <a:ext uri="{FF2B5EF4-FFF2-40B4-BE49-F238E27FC236}">
                <a16:creationId xmlns:a16="http://schemas.microsoft.com/office/drawing/2014/main" id="{AF79B509-4DC3-AB92-3DE7-C8D17E1B36FC}"/>
              </a:ext>
            </a:extLst>
          </p:cNvPr>
          <p:cNvSpPr txBox="1"/>
          <p:nvPr/>
        </p:nvSpPr>
        <p:spPr>
          <a:xfrm>
            <a:off x="5720862" y="943911"/>
            <a:ext cx="3423138" cy="369332"/>
          </a:xfrm>
          <a:prstGeom prst="rect">
            <a:avLst/>
          </a:prstGeom>
          <a:noFill/>
        </p:spPr>
        <p:txBody>
          <a:bodyPr wrap="square">
            <a:spAutoFit/>
          </a:bodyPr>
          <a:lstStyle/>
          <a:p>
            <a:r>
              <a:rPr lang="en-GB" sz="1800" dirty="0"/>
              <a:t>(axes, gridlines, labels, axis ticks..)</a:t>
            </a:r>
            <a:endParaRPr lang="en-GB" dirty="0"/>
          </a:p>
        </p:txBody>
      </p:sp>
    </p:spTree>
    <p:extLst>
      <p:ext uri="{BB962C8B-B14F-4D97-AF65-F5344CB8AC3E}">
        <p14:creationId xmlns:p14="http://schemas.microsoft.com/office/powerpoint/2010/main" val="3203654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575194-17EE-F49F-D9A8-73C410D7C6E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7416" y="1669488"/>
            <a:ext cx="8729914" cy="3962364"/>
          </a:xfrm>
          <a:prstGeom prst="rect">
            <a:avLst/>
          </a:prstGeom>
        </p:spPr>
      </p:pic>
      <p:sp>
        <p:nvSpPr>
          <p:cNvPr id="2" name="Text Placeholder 1">
            <a:extLst>
              <a:ext uri="{FF2B5EF4-FFF2-40B4-BE49-F238E27FC236}">
                <a16:creationId xmlns:a16="http://schemas.microsoft.com/office/drawing/2014/main" id="{718651ED-7354-1753-6AD2-55B0A245BB81}"/>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8850AD98-90ED-5FCE-3432-48A071A1439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D06F21-00D8-E8EA-E9D1-9DBEEF95D3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7416" y="1669488"/>
            <a:ext cx="8838978" cy="4090942"/>
          </a:xfrm>
          <a:prstGeom prst="rect">
            <a:avLst/>
          </a:prstGeom>
        </p:spPr>
      </p:pic>
      <p:sp>
        <p:nvSpPr>
          <p:cNvPr id="11" name="TextBox 10">
            <a:extLst>
              <a:ext uri="{FF2B5EF4-FFF2-40B4-BE49-F238E27FC236}">
                <a16:creationId xmlns:a16="http://schemas.microsoft.com/office/drawing/2014/main" id="{51DE8CD8-6981-E85C-9C9A-3EA600AE67F2}"/>
              </a:ext>
            </a:extLst>
          </p:cNvPr>
          <p:cNvSpPr txBox="1"/>
          <p:nvPr/>
        </p:nvSpPr>
        <p:spPr>
          <a:xfrm>
            <a:off x="569258" y="824753"/>
            <a:ext cx="6759388" cy="523220"/>
          </a:xfrm>
          <a:prstGeom prst="rect">
            <a:avLst/>
          </a:prstGeom>
          <a:noFill/>
        </p:spPr>
        <p:txBody>
          <a:bodyPr wrap="square" rtlCol="0">
            <a:spAutoFit/>
          </a:bodyPr>
          <a:lstStyle/>
          <a:p>
            <a:r>
              <a:rPr lang="en-GB" sz="2800" dirty="0"/>
              <a:t>If one </a:t>
            </a:r>
            <a:r>
              <a:rPr lang="en-GB" sz="2800" b="1" dirty="0"/>
              <a:t>story</a:t>
            </a:r>
            <a:r>
              <a:rPr lang="en-GB" sz="2800" dirty="0"/>
              <a:t>, tell it!</a:t>
            </a:r>
            <a:endParaRPr lang="en-GB" sz="2800" b="1" dirty="0"/>
          </a:p>
        </p:txBody>
      </p:sp>
      <p:sp>
        <p:nvSpPr>
          <p:cNvPr id="12" name="TextBox 11">
            <a:extLst>
              <a:ext uri="{FF2B5EF4-FFF2-40B4-BE49-F238E27FC236}">
                <a16:creationId xmlns:a16="http://schemas.microsoft.com/office/drawing/2014/main" id="{D86DA934-F6D8-29C3-EDD7-484E25E45593}"/>
              </a:ext>
            </a:extLst>
          </p:cNvPr>
          <p:cNvSpPr txBox="1"/>
          <p:nvPr/>
        </p:nvSpPr>
        <p:spPr>
          <a:xfrm>
            <a:off x="7398353" y="978641"/>
            <a:ext cx="4489938" cy="369332"/>
          </a:xfrm>
          <a:prstGeom prst="rect">
            <a:avLst/>
          </a:prstGeom>
          <a:noFill/>
        </p:spPr>
        <p:txBody>
          <a:bodyPr wrap="square">
            <a:spAutoFit/>
          </a:bodyPr>
          <a:lstStyle/>
          <a:p>
            <a:r>
              <a:rPr lang="en-GB" sz="1800" dirty="0"/>
              <a:t>i.e. </a:t>
            </a:r>
            <a:r>
              <a:rPr lang="en-GB" dirty="0"/>
              <a:t>you really only have to use </a:t>
            </a:r>
            <a:r>
              <a:rPr lang="en-GB" b="1" dirty="0"/>
              <a:t>one </a:t>
            </a:r>
            <a:r>
              <a:rPr lang="en-GB" dirty="0"/>
              <a:t>colour</a:t>
            </a:r>
          </a:p>
        </p:txBody>
      </p:sp>
    </p:spTree>
    <p:extLst>
      <p:ext uri="{BB962C8B-B14F-4D97-AF65-F5344CB8AC3E}">
        <p14:creationId xmlns:p14="http://schemas.microsoft.com/office/powerpoint/2010/main" val="41943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A76FE2A-1B16-087B-8DCC-8D68FD2C71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165" y="1869301"/>
            <a:ext cx="6338046" cy="271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833C84-1DD2-AA91-FDAE-3052BD6EC8B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50071"/>
          <a:stretch/>
        </p:blipFill>
        <p:spPr bwMode="auto">
          <a:xfrm>
            <a:off x="7422087" y="1369518"/>
            <a:ext cx="4169499" cy="3710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sp>
        <p:nvSpPr>
          <p:cNvPr id="7" name="TextBox 6">
            <a:extLst>
              <a:ext uri="{FF2B5EF4-FFF2-40B4-BE49-F238E27FC236}">
                <a16:creationId xmlns:a16="http://schemas.microsoft.com/office/drawing/2014/main" id="{45E6D4FB-268E-99C9-9316-DE11DE790FA1}"/>
              </a:ext>
            </a:extLst>
          </p:cNvPr>
          <p:cNvSpPr txBox="1"/>
          <p:nvPr/>
        </p:nvSpPr>
        <p:spPr>
          <a:xfrm>
            <a:off x="378241" y="4374366"/>
            <a:ext cx="2013267" cy="646331"/>
          </a:xfrm>
          <a:prstGeom prst="rect">
            <a:avLst/>
          </a:prstGeom>
          <a:noFill/>
        </p:spPr>
        <p:txBody>
          <a:bodyPr wrap="square">
            <a:spAutoFit/>
          </a:bodyPr>
          <a:lstStyle/>
          <a:p>
            <a:br>
              <a:rPr lang="en-GB" dirty="0">
                <a:solidFill>
                  <a:schemeClr val="bg1">
                    <a:lumMod val="50000"/>
                  </a:schemeClr>
                </a:solidFill>
                <a:latin typeface="Arial Nova Cond Light" panose="020F0502020204030204" pitchFamily="34" charset="0"/>
              </a:rPr>
            </a:br>
            <a:r>
              <a:rPr lang="en-GB" i="0" dirty="0">
                <a:solidFill>
                  <a:schemeClr val="bg1">
                    <a:lumMod val="50000"/>
                  </a:schemeClr>
                </a:solidFill>
                <a:effectLst/>
                <a:latin typeface="Arial Nova Cond Light" panose="020F0502020204030204" pitchFamily="34" charset="0"/>
              </a:rPr>
              <a:t>The Economist, 2022</a:t>
            </a:r>
            <a:endParaRPr lang="en-GB" dirty="0">
              <a:solidFill>
                <a:schemeClr val="bg1">
                  <a:lumMod val="50000"/>
                </a:schemeClr>
              </a:solidFill>
              <a:latin typeface="Arial Nova Cond Light" panose="020F0502020204030204" pitchFamily="34" charset="0"/>
            </a:endParaRPr>
          </a:p>
        </p:txBody>
      </p:sp>
      <p:sp>
        <p:nvSpPr>
          <p:cNvPr id="9" name="TextBox 8">
            <a:extLst>
              <a:ext uri="{FF2B5EF4-FFF2-40B4-BE49-F238E27FC236}">
                <a16:creationId xmlns:a16="http://schemas.microsoft.com/office/drawing/2014/main" id="{6C56B86A-8D09-B2AE-002E-2A6F026DA811}"/>
              </a:ext>
            </a:extLst>
          </p:cNvPr>
          <p:cNvSpPr txBox="1"/>
          <p:nvPr/>
        </p:nvSpPr>
        <p:spPr>
          <a:xfrm>
            <a:off x="9358118" y="5119150"/>
            <a:ext cx="6096000" cy="369332"/>
          </a:xfrm>
          <a:prstGeom prst="rect">
            <a:avLst/>
          </a:prstGeom>
          <a:noFill/>
        </p:spPr>
        <p:txBody>
          <a:bodyPr wrap="square">
            <a:spAutoFit/>
          </a:bodyPr>
          <a:lstStyle/>
          <a:p>
            <a:r>
              <a:rPr lang="en-US" dirty="0">
                <a:solidFill>
                  <a:schemeClr val="bg1">
                    <a:lumMod val="50000"/>
                  </a:schemeClr>
                </a:solidFill>
                <a:latin typeface="Arial Nova Cond Light" panose="020F0502020204030204" pitchFamily="34" charset="0"/>
              </a:rPr>
              <a:t>The New York Times, 2022</a:t>
            </a:r>
            <a:endParaRPr lang="en-GB" dirty="0">
              <a:solidFill>
                <a:schemeClr val="bg1">
                  <a:lumMod val="50000"/>
                </a:schemeClr>
              </a:solidFill>
              <a:latin typeface="Arial Nova Cond Light" panose="020F0502020204030204" pitchFamily="34" charset="0"/>
            </a:endParaRPr>
          </a:p>
        </p:txBody>
      </p:sp>
    </p:spTree>
    <p:extLst>
      <p:ext uri="{BB962C8B-B14F-4D97-AF65-F5344CB8AC3E}">
        <p14:creationId xmlns:p14="http://schemas.microsoft.com/office/powerpoint/2010/main" val="1610829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pic>
        <p:nvPicPr>
          <p:cNvPr id="3" name="Picture 2">
            <a:extLst>
              <a:ext uri="{FF2B5EF4-FFF2-40B4-BE49-F238E27FC236}">
                <a16:creationId xmlns:a16="http://schemas.microsoft.com/office/drawing/2014/main" id="{EC1C4EB2-77F5-D174-88A7-5450A458337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5693" y="1261907"/>
            <a:ext cx="7765839" cy="38222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A1ABB9-4DC1-9478-0E3C-90E72B093A13}"/>
              </a:ext>
            </a:extLst>
          </p:cNvPr>
          <p:cNvSpPr txBox="1"/>
          <p:nvPr/>
        </p:nvSpPr>
        <p:spPr>
          <a:xfrm>
            <a:off x="1875693" y="4760990"/>
            <a:ext cx="2013267" cy="646331"/>
          </a:xfrm>
          <a:prstGeom prst="rect">
            <a:avLst/>
          </a:prstGeom>
          <a:noFill/>
        </p:spPr>
        <p:txBody>
          <a:bodyPr wrap="square">
            <a:spAutoFit/>
          </a:bodyPr>
          <a:lstStyle/>
          <a:p>
            <a:br>
              <a:rPr lang="en-GB" dirty="0">
                <a:solidFill>
                  <a:schemeClr val="bg1">
                    <a:lumMod val="50000"/>
                  </a:schemeClr>
                </a:solidFill>
                <a:latin typeface="Arial Nova Cond Light" panose="020F0502020204030204" pitchFamily="34" charset="0"/>
              </a:rPr>
            </a:br>
            <a:r>
              <a:rPr lang="en-GB" i="0" dirty="0">
                <a:solidFill>
                  <a:schemeClr val="bg1">
                    <a:lumMod val="50000"/>
                  </a:schemeClr>
                </a:solidFill>
                <a:effectLst/>
                <a:latin typeface="Arial Nova Cond Light" panose="020F0502020204030204" pitchFamily="34" charset="0"/>
              </a:rPr>
              <a:t>The Economist, 2018</a:t>
            </a:r>
            <a:endParaRPr lang="en-GB" dirty="0">
              <a:solidFill>
                <a:schemeClr val="bg1">
                  <a:lumMod val="50000"/>
                </a:schemeClr>
              </a:solidFill>
              <a:latin typeface="Arial Nova Cond Light" panose="020F0502020204030204" pitchFamily="34" charset="0"/>
            </a:endParaRPr>
          </a:p>
        </p:txBody>
      </p:sp>
    </p:spTree>
    <p:extLst>
      <p:ext uri="{BB962C8B-B14F-4D97-AF65-F5344CB8AC3E}">
        <p14:creationId xmlns:p14="http://schemas.microsoft.com/office/powerpoint/2010/main" val="701464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6E1A63D-E690-DDC4-0213-DDCA5BD83C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C3D046-CFCA-10CE-976B-00F40A687470}"/>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6EF350C3-C9E5-7B21-2B43-F8B7ECB27BA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3232" y="779584"/>
            <a:ext cx="4501662" cy="5209281"/>
          </a:xfrm>
          <a:prstGeom prst="rect">
            <a:avLst/>
          </a:prstGeom>
        </p:spPr>
      </p:pic>
      <p:pic>
        <p:nvPicPr>
          <p:cNvPr id="7" name="Picture 6">
            <a:extLst>
              <a:ext uri="{FF2B5EF4-FFF2-40B4-BE49-F238E27FC236}">
                <a16:creationId xmlns:a16="http://schemas.microsoft.com/office/drawing/2014/main" id="{8B982CA7-F152-4ED3-C078-7992BACB90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6801" y="1060938"/>
            <a:ext cx="4736123" cy="4736123"/>
          </a:xfrm>
          <a:prstGeom prst="rect">
            <a:avLst/>
          </a:prstGeom>
        </p:spPr>
      </p:pic>
    </p:spTree>
    <p:extLst>
      <p:ext uri="{BB962C8B-B14F-4D97-AF65-F5344CB8AC3E}">
        <p14:creationId xmlns:p14="http://schemas.microsoft.com/office/powerpoint/2010/main" val="2652280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BF3BCA-07B0-C61E-B9A2-986DCCCB829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4394" y="2485293"/>
            <a:ext cx="4332342" cy="5119033"/>
          </a:xfrm>
          <a:prstGeom prst="rect">
            <a:avLst/>
          </a:prstGeom>
        </p:spPr>
      </p:pic>
      <p:sp>
        <p:nvSpPr>
          <p:cNvPr id="5" name="Text Placeholder 4">
            <a:extLst>
              <a:ext uri="{FF2B5EF4-FFF2-40B4-BE49-F238E27FC236}">
                <a16:creationId xmlns:a16="http://schemas.microsoft.com/office/drawing/2014/main" id="{55A9D602-A685-EBD2-3BD0-631A74E8BAC6}"/>
              </a:ext>
            </a:extLst>
          </p:cNvPr>
          <p:cNvSpPr txBox="1">
            <a:spLocks noGrp="1"/>
          </p:cNvSpPr>
          <p:nvPr>
            <p:ph type="body" sz="quarter" idx="10"/>
          </p:nvPr>
        </p:nvSpPr>
        <p:spPr>
          <a:xfrm>
            <a:off x="0" y="2731111"/>
            <a:ext cx="12192000" cy="923330"/>
          </a:xfrm>
          <a:prstGeom prst="rect">
            <a:avLst/>
          </a:prstGeom>
          <a:noFill/>
        </p:spPr>
        <p:txBody>
          <a:bodyPr wrap="square" rtlCol="0">
            <a:spAutoFit/>
          </a:bodyPr>
          <a:lstStyle/>
          <a:p>
            <a:r>
              <a:rPr lang="en-GB" b="1" dirty="0"/>
              <a:t>More than one colour???</a:t>
            </a:r>
          </a:p>
        </p:txBody>
      </p:sp>
      <p:pic>
        <p:nvPicPr>
          <p:cNvPr id="14" name="Picture 13">
            <a:extLst>
              <a:ext uri="{FF2B5EF4-FFF2-40B4-BE49-F238E27FC236}">
                <a16:creationId xmlns:a16="http://schemas.microsoft.com/office/drawing/2014/main" id="{669D0436-BA3A-7F40-CDCF-EE45726FF1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70432" y="-885094"/>
            <a:ext cx="4241036" cy="3737861"/>
          </a:xfrm>
          <a:prstGeom prst="rect">
            <a:avLst/>
          </a:prstGeom>
        </p:spPr>
      </p:pic>
      <p:pic>
        <p:nvPicPr>
          <p:cNvPr id="16" name="Picture 15">
            <a:extLst>
              <a:ext uri="{FF2B5EF4-FFF2-40B4-BE49-F238E27FC236}">
                <a16:creationId xmlns:a16="http://schemas.microsoft.com/office/drawing/2014/main" id="{DA863387-5C92-001E-F4C9-9B7CD92988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60862" y="2633138"/>
            <a:ext cx="3795089" cy="4503810"/>
          </a:xfrm>
          <a:prstGeom prst="rect">
            <a:avLst/>
          </a:prstGeom>
        </p:spPr>
      </p:pic>
      <p:pic>
        <p:nvPicPr>
          <p:cNvPr id="18" name="Picture 17">
            <a:extLst>
              <a:ext uri="{FF2B5EF4-FFF2-40B4-BE49-F238E27FC236}">
                <a16:creationId xmlns:a16="http://schemas.microsoft.com/office/drawing/2014/main" id="{18D781FD-6734-1018-EA4B-F30FE5681B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6489" y="4704969"/>
            <a:ext cx="2927941" cy="3145175"/>
          </a:xfrm>
          <a:prstGeom prst="rect">
            <a:avLst/>
          </a:prstGeom>
        </p:spPr>
      </p:pic>
      <p:pic>
        <p:nvPicPr>
          <p:cNvPr id="12" name="Picture 11">
            <a:extLst>
              <a:ext uri="{FF2B5EF4-FFF2-40B4-BE49-F238E27FC236}">
                <a16:creationId xmlns:a16="http://schemas.microsoft.com/office/drawing/2014/main" id="{6BD9C262-824F-2D9E-31F5-294F60D31E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48799" y="-774141"/>
            <a:ext cx="3927973" cy="3124147"/>
          </a:xfrm>
          <a:prstGeom prst="rect">
            <a:avLst/>
          </a:prstGeom>
        </p:spPr>
      </p:pic>
    </p:spTree>
    <p:extLst>
      <p:ext uri="{BB962C8B-B14F-4D97-AF65-F5344CB8AC3E}">
        <p14:creationId xmlns:p14="http://schemas.microsoft.com/office/powerpoint/2010/main" val="4207501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600"/>
                                        <p:tgtEl>
                                          <p:spTgt spid="12"/>
                                        </p:tgtEl>
                                      </p:cBhvr>
                                    </p:animEffect>
                                  </p:childTnLst>
                                </p:cTn>
                              </p:par>
                            </p:childTnLst>
                          </p:cTn>
                        </p:par>
                        <p:par>
                          <p:cTn id="11" fill="hold">
                            <p:stCondLst>
                              <p:cond delay="9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childTnLst>
                          </p:cTn>
                        </p:par>
                        <p:par>
                          <p:cTn id="15" fill="hold">
                            <p:stCondLst>
                              <p:cond delay="13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400"/>
                                        <p:tgtEl>
                                          <p:spTgt spid="18"/>
                                        </p:tgtEl>
                                      </p:cBhvr>
                                    </p:animEffect>
                                  </p:childTnLst>
                                </p:cTn>
                              </p:par>
                              <p:par>
                                <p:cTn id="19" presetID="10" presetClass="entr" presetSubtype="0" fill="hold" nodeType="withEffect">
                                  <p:stCondLst>
                                    <p:cond delay="3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BCF83A-D12D-2360-1370-42C526C446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623" y="1699846"/>
            <a:ext cx="7495101" cy="3098599"/>
          </a:xfrm>
          <a:prstGeom prst="rect">
            <a:avLst/>
          </a:prstGeom>
        </p:spPr>
      </p:pic>
      <p:pic>
        <p:nvPicPr>
          <p:cNvPr id="2" name="Picture 2" descr="SQLBits 2023 - General Sessions: Call for Speakers @ Sessionize.com">
            <a:extLst>
              <a:ext uri="{FF2B5EF4-FFF2-40B4-BE49-F238E27FC236}">
                <a16:creationId xmlns:a16="http://schemas.microsoft.com/office/drawing/2014/main" id="{DE3B6904-306D-2B1D-B27F-1E8F5BB3E05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5DACAED-7EE1-372D-9422-E7519DAB461C}"/>
              </a:ext>
            </a:extLst>
          </p:cNvPr>
          <p:cNvSpPr>
            <a:spLocks noGrp="1"/>
          </p:cNvSpPr>
          <p:nvPr>
            <p:ph type="body" sz="quarter" idx="10"/>
          </p:nvPr>
        </p:nvSpPr>
        <p:spPr/>
        <p:txBody>
          <a:bodyPr/>
          <a:lstStyle/>
          <a:p>
            <a:r>
              <a:rPr lang="en-GB" dirty="0"/>
              <a:t>Colour Theory</a:t>
            </a:r>
          </a:p>
          <a:p>
            <a:endParaRPr lang="en-GB" dirty="0"/>
          </a:p>
        </p:txBody>
      </p:sp>
      <p:pic>
        <p:nvPicPr>
          <p:cNvPr id="19458" name="Picture 2" descr="Quorum - Enterprise Consulting, Development and Managed Services">
            <a:extLst>
              <a:ext uri="{FF2B5EF4-FFF2-40B4-BE49-F238E27FC236}">
                <a16:creationId xmlns:a16="http://schemas.microsoft.com/office/drawing/2014/main" id="{6DD3275D-5A57-F9EC-28CA-7EDFAE8A565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36233" y="2223355"/>
            <a:ext cx="8089302" cy="218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25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DE3B6904-306D-2B1D-B27F-1E8F5BB3E05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5DACAED-7EE1-372D-9422-E7519DAB461C}"/>
              </a:ext>
            </a:extLst>
          </p:cNvPr>
          <p:cNvSpPr>
            <a:spLocks noGrp="1"/>
          </p:cNvSpPr>
          <p:nvPr>
            <p:ph type="body" sz="quarter" idx="10"/>
          </p:nvPr>
        </p:nvSpPr>
        <p:spPr/>
        <p:txBody>
          <a:bodyPr/>
          <a:lstStyle/>
          <a:p>
            <a:r>
              <a:rPr lang="en-GB" dirty="0"/>
              <a:t>Colour Theory</a:t>
            </a:r>
          </a:p>
          <a:p>
            <a:endParaRPr lang="en-GB" dirty="0"/>
          </a:p>
        </p:txBody>
      </p:sp>
      <p:pic>
        <p:nvPicPr>
          <p:cNvPr id="8" name="Picture 7">
            <a:extLst>
              <a:ext uri="{FF2B5EF4-FFF2-40B4-BE49-F238E27FC236}">
                <a16:creationId xmlns:a16="http://schemas.microsoft.com/office/drawing/2014/main" id="{CA4BE730-9557-5F9A-E143-83715BE8A8A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3987" y="936107"/>
            <a:ext cx="8477585" cy="2972172"/>
          </a:xfrm>
          <a:prstGeom prst="rect">
            <a:avLst/>
          </a:prstGeom>
        </p:spPr>
      </p:pic>
      <p:pic>
        <p:nvPicPr>
          <p:cNvPr id="10" name="Picture 9">
            <a:extLst>
              <a:ext uri="{FF2B5EF4-FFF2-40B4-BE49-F238E27FC236}">
                <a16:creationId xmlns:a16="http://schemas.microsoft.com/office/drawing/2014/main" id="{CE99D27C-9974-E73E-D465-BDEC013C931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85970" y="3044542"/>
            <a:ext cx="5035162" cy="2187406"/>
          </a:xfrm>
          <a:prstGeom prst="rect">
            <a:avLst/>
          </a:prstGeom>
        </p:spPr>
      </p:pic>
      <p:pic>
        <p:nvPicPr>
          <p:cNvPr id="12" name="Picture 11">
            <a:extLst>
              <a:ext uri="{FF2B5EF4-FFF2-40B4-BE49-F238E27FC236}">
                <a16:creationId xmlns:a16="http://schemas.microsoft.com/office/drawing/2014/main" id="{CA9D9A6D-79E8-C313-2852-E60698606FC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13475" y="4016297"/>
            <a:ext cx="2303647" cy="1404664"/>
          </a:xfrm>
          <a:prstGeom prst="rect">
            <a:avLst/>
          </a:prstGeom>
        </p:spPr>
      </p:pic>
      <p:pic>
        <p:nvPicPr>
          <p:cNvPr id="14" name="Picture 13">
            <a:extLst>
              <a:ext uri="{FF2B5EF4-FFF2-40B4-BE49-F238E27FC236}">
                <a16:creationId xmlns:a16="http://schemas.microsoft.com/office/drawing/2014/main" id="{6B0845A8-E581-6B23-D9C3-37B1DFDECDD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1880" y="3939553"/>
            <a:ext cx="3011671" cy="1621668"/>
          </a:xfrm>
          <a:prstGeom prst="rect">
            <a:avLst/>
          </a:prstGeom>
        </p:spPr>
      </p:pic>
    </p:spTree>
    <p:extLst>
      <p:ext uri="{BB962C8B-B14F-4D97-AF65-F5344CB8AC3E}">
        <p14:creationId xmlns:p14="http://schemas.microsoft.com/office/powerpoint/2010/main" val="3458385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356E9-9900-6FBC-45EA-386FAB3CB95B}"/>
              </a:ext>
            </a:extLst>
          </p:cNvPr>
          <p:cNvSpPr txBox="1"/>
          <p:nvPr/>
        </p:nvSpPr>
        <p:spPr>
          <a:xfrm>
            <a:off x="0" y="797510"/>
            <a:ext cx="12192000" cy="5262979"/>
          </a:xfrm>
          <a:prstGeom prst="rect">
            <a:avLst/>
          </a:prstGeom>
          <a:noFill/>
        </p:spPr>
        <p:txBody>
          <a:bodyPr wrap="square" rtlCol="0">
            <a:spAutoFit/>
          </a:bodyPr>
          <a:lstStyle/>
          <a:p>
            <a:pPr algn="ctr"/>
            <a:r>
              <a:rPr lang="en-GB" sz="2800" dirty="0">
                <a:solidFill>
                  <a:srgbClr val="FFFFFF">
                    <a:alpha val="12000"/>
                  </a:srgbClr>
                </a:solidFill>
              </a:rPr>
              <a:t>colour theory, or more specifically traditional colour theory, is the historical body of knowledge describing the behaviour of colours, namely in colour mixing, colour contrast effects, colour harmony, colour schemes and colour symbolism.[1] Modern colour theory is generally referred to as colour science. While there is no clear distinction in scope, traditional colour theory tends to be more subjective and have artistic applications, while colour science tends to be more objective and have functional applications, such as in chemistry, astronomy or colour reproduction. colour theory dates back at least as far as Aristotle's treatise On colours. A formalization of "colour theory" began in the 18th century, initially within a partisan controversy over Isaac Newton's theory of colour (Opticks, 1704) and the nature of primary colours. By the end of the 19th century, a schism had formed between traditional colour theory and colour science.</a:t>
            </a:r>
          </a:p>
        </p:txBody>
      </p:sp>
      <p:sp>
        <p:nvSpPr>
          <p:cNvPr id="4" name="Text Placeholder 3">
            <a:extLst>
              <a:ext uri="{FF2B5EF4-FFF2-40B4-BE49-F238E27FC236}">
                <a16:creationId xmlns:a16="http://schemas.microsoft.com/office/drawing/2014/main" id="{8DA3B9B1-4228-7DF5-DCFB-0592DABD7328}"/>
              </a:ext>
            </a:extLst>
          </p:cNvPr>
          <p:cNvSpPr>
            <a:spLocks noGrp="1"/>
          </p:cNvSpPr>
          <p:nvPr>
            <p:ph type="body" sz="quarter" idx="10"/>
          </p:nvPr>
        </p:nvSpPr>
        <p:spPr>
          <a:xfrm>
            <a:off x="0" y="1989221"/>
            <a:ext cx="12192001" cy="3096126"/>
          </a:xfrm>
        </p:spPr>
        <p:txBody>
          <a:bodyPr/>
          <a:lstStyle/>
          <a:p>
            <a:r>
              <a:rPr lang="en-GB" sz="6000" dirty="0">
                <a:latin typeface="Arial" panose="020B0604020202020204" pitchFamily="34" charset="0"/>
                <a:ea typeface="ADLaM Display" panose="020F0502020204030204" pitchFamily="2" charset="0"/>
                <a:cs typeface="Arial" panose="020B0604020202020204" pitchFamily="34" charset="0"/>
              </a:rPr>
              <a:t>“The study of how </a:t>
            </a:r>
            <a:r>
              <a:rPr lang="en-GB" sz="6000" b="1" dirty="0">
                <a:latin typeface="Arial" panose="020B0604020202020204" pitchFamily="34" charset="0"/>
                <a:ea typeface="ADLaM Display" panose="020F0502020204030204" pitchFamily="2" charset="0"/>
                <a:cs typeface="Arial" panose="020B0604020202020204" pitchFamily="34" charset="0"/>
              </a:rPr>
              <a:t>colours</a:t>
            </a:r>
            <a:r>
              <a:rPr lang="en-GB" sz="6000" dirty="0">
                <a:latin typeface="Arial" panose="020B0604020202020204" pitchFamily="34" charset="0"/>
                <a:ea typeface="ADLaM Display" panose="020F0502020204030204" pitchFamily="2" charset="0"/>
                <a:cs typeface="Arial" panose="020B0604020202020204" pitchFamily="34" charset="0"/>
              </a:rPr>
              <a:t> work together and how they affect our </a:t>
            </a:r>
            <a:r>
              <a:rPr lang="en-GB" sz="6000" b="1" dirty="0">
                <a:latin typeface="Arial" panose="020B0604020202020204" pitchFamily="34" charset="0"/>
                <a:ea typeface="ADLaM Display" panose="020F0502020204030204" pitchFamily="2" charset="0"/>
                <a:cs typeface="Arial" panose="020B0604020202020204" pitchFamily="34" charset="0"/>
              </a:rPr>
              <a:t>emotions</a:t>
            </a:r>
            <a:r>
              <a:rPr lang="en-GB" sz="6000" dirty="0">
                <a:latin typeface="Arial" panose="020B0604020202020204" pitchFamily="34" charset="0"/>
                <a:ea typeface="ADLaM Display" panose="020F0502020204030204" pitchFamily="2" charset="0"/>
                <a:cs typeface="Arial" panose="020B0604020202020204" pitchFamily="34" charset="0"/>
              </a:rPr>
              <a:t> and </a:t>
            </a:r>
            <a:r>
              <a:rPr lang="en-GB" sz="6000" b="1" dirty="0">
                <a:latin typeface="Arial" panose="020B0604020202020204" pitchFamily="34" charset="0"/>
                <a:ea typeface="ADLaM Display" panose="020F0502020204030204" pitchFamily="2" charset="0"/>
                <a:cs typeface="Arial" panose="020B0604020202020204" pitchFamily="34" charset="0"/>
              </a:rPr>
              <a:t>perceptions</a:t>
            </a:r>
            <a:r>
              <a:rPr lang="en-GB" sz="6000" dirty="0">
                <a:latin typeface="Arial" panose="020B0604020202020204" pitchFamily="34" charset="0"/>
                <a:ea typeface="ADLaM Display" panose="020F0502020204030204" pitchFamily="2" charset="0"/>
                <a:cs typeface="Arial" panose="020B0604020202020204" pitchFamily="34" charset="0"/>
              </a:rPr>
              <a:t>.”</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41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4ED4F156-50B0-C8D1-DA45-53C168FAF4A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B452D5A-4C20-8B2B-064A-44A071A66BC3}"/>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4AF4B28F-F09F-D516-9D8F-998C9BB68C1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51202" y="1203708"/>
            <a:ext cx="7442845" cy="3133830"/>
          </a:xfrm>
          <a:prstGeom prst="rect">
            <a:avLst/>
          </a:prstGeom>
        </p:spPr>
      </p:pic>
      <p:pic>
        <p:nvPicPr>
          <p:cNvPr id="8" name="Picture 7">
            <a:extLst>
              <a:ext uri="{FF2B5EF4-FFF2-40B4-BE49-F238E27FC236}">
                <a16:creationId xmlns:a16="http://schemas.microsoft.com/office/drawing/2014/main" id="{F0AC46CD-C2D3-BCA4-14FD-3E9C68C672E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55180" y="3988429"/>
            <a:ext cx="5281639" cy="1767602"/>
          </a:xfrm>
          <a:prstGeom prst="rect">
            <a:avLst/>
          </a:prstGeom>
        </p:spPr>
      </p:pic>
    </p:spTree>
    <p:extLst>
      <p:ext uri="{BB962C8B-B14F-4D97-AF65-F5344CB8AC3E}">
        <p14:creationId xmlns:p14="http://schemas.microsoft.com/office/powerpoint/2010/main" val="2508937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451B9E70-B8C2-71A2-7806-3D8D0CCCF2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D006129-6E4F-88DE-6E3E-040C4854433E}"/>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BA04809A-E912-A4DE-67D0-8B755B54189E}"/>
              </a:ext>
            </a:extLst>
          </p:cNvPr>
          <p:cNvPicPr>
            <a:picLocks noChangeAspect="1"/>
          </p:cNvPicPr>
          <p:nvPr/>
        </p:nvPicPr>
        <p:blipFill rotWithShape="1">
          <a:blip r:embed="rId4">
            <a:extLst>
              <a:ext uri="{28A0092B-C50C-407E-A947-70E740481C1C}">
                <a14:useLocalDpi xmlns:a14="http://schemas.microsoft.com/office/drawing/2010/main"/>
              </a:ext>
            </a:extLst>
          </a:blip>
          <a:srcRect b="2300"/>
          <a:stretch/>
        </p:blipFill>
        <p:spPr>
          <a:xfrm>
            <a:off x="2789336" y="1404917"/>
            <a:ext cx="6061587" cy="3249145"/>
          </a:xfrm>
          <a:prstGeom prst="rect">
            <a:avLst/>
          </a:prstGeom>
        </p:spPr>
      </p:pic>
      <p:pic>
        <p:nvPicPr>
          <p:cNvPr id="8" name="Picture 7">
            <a:extLst>
              <a:ext uri="{FF2B5EF4-FFF2-40B4-BE49-F238E27FC236}">
                <a16:creationId xmlns:a16="http://schemas.microsoft.com/office/drawing/2014/main" id="{662D5956-056C-BC97-D28F-F1B0521BBCE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01686" y="4388852"/>
            <a:ext cx="6900978" cy="2128462"/>
          </a:xfrm>
          <a:prstGeom prst="rect">
            <a:avLst/>
          </a:prstGeom>
        </p:spPr>
      </p:pic>
    </p:spTree>
    <p:extLst>
      <p:ext uri="{BB962C8B-B14F-4D97-AF65-F5344CB8AC3E}">
        <p14:creationId xmlns:p14="http://schemas.microsoft.com/office/powerpoint/2010/main" val="1680893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599FC813-1E10-52D9-826D-557D922F42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7573" y="938815"/>
            <a:ext cx="6316853" cy="3858197"/>
          </a:xfrm>
          <a:prstGeom prst="rect">
            <a:avLst/>
          </a:prstGeom>
        </p:spPr>
      </p:pic>
      <p:pic>
        <p:nvPicPr>
          <p:cNvPr id="8" name="Picture 7">
            <a:extLst>
              <a:ext uri="{FF2B5EF4-FFF2-40B4-BE49-F238E27FC236}">
                <a16:creationId xmlns:a16="http://schemas.microsoft.com/office/drawing/2014/main" id="{88F5439C-DB3E-F8AB-8459-CF0C5AF6C35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50879" y="4319508"/>
            <a:ext cx="6690239" cy="1417970"/>
          </a:xfrm>
          <a:prstGeom prst="rect">
            <a:avLst/>
          </a:prstGeom>
        </p:spPr>
      </p:pic>
      <p:pic>
        <p:nvPicPr>
          <p:cNvPr id="3" name="Picture 2">
            <a:extLst>
              <a:ext uri="{FF2B5EF4-FFF2-40B4-BE49-F238E27FC236}">
                <a16:creationId xmlns:a16="http://schemas.microsoft.com/office/drawing/2014/main" id="{DEDC50E5-9029-9057-4040-18B4352FC11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8124" y="1120522"/>
            <a:ext cx="2763316" cy="3233080"/>
          </a:xfrm>
          <a:prstGeom prst="rect">
            <a:avLst/>
          </a:prstGeom>
        </p:spPr>
      </p:pic>
    </p:spTree>
    <p:extLst>
      <p:ext uri="{BB962C8B-B14F-4D97-AF65-F5344CB8AC3E}">
        <p14:creationId xmlns:p14="http://schemas.microsoft.com/office/powerpoint/2010/main" val="2413653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5" name="Picture 4">
            <a:extLst>
              <a:ext uri="{FF2B5EF4-FFF2-40B4-BE49-F238E27FC236}">
                <a16:creationId xmlns:a16="http://schemas.microsoft.com/office/drawing/2014/main" id="{7D162EAD-9F22-1B22-6435-0A9D8F8585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8413" y="857412"/>
            <a:ext cx="6395173" cy="4138665"/>
          </a:xfrm>
          <a:prstGeom prst="rect">
            <a:avLst/>
          </a:prstGeom>
        </p:spPr>
      </p:pic>
      <p:pic>
        <p:nvPicPr>
          <p:cNvPr id="9" name="Picture 8">
            <a:extLst>
              <a:ext uri="{FF2B5EF4-FFF2-40B4-BE49-F238E27FC236}">
                <a16:creationId xmlns:a16="http://schemas.microsoft.com/office/drawing/2014/main" id="{E58DF06B-C04D-38FE-CA82-8029F4C096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44751" y="4512298"/>
            <a:ext cx="7949058" cy="1469372"/>
          </a:xfrm>
          <a:prstGeom prst="rect">
            <a:avLst/>
          </a:prstGeom>
        </p:spPr>
      </p:pic>
    </p:spTree>
    <p:extLst>
      <p:ext uri="{BB962C8B-B14F-4D97-AF65-F5344CB8AC3E}">
        <p14:creationId xmlns:p14="http://schemas.microsoft.com/office/powerpoint/2010/main" val="2525532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59DFCF23-37D9-8DFE-AB1C-F469D1864C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34F9A84-B703-6314-70DB-748735329D35}"/>
              </a:ext>
            </a:extLst>
          </p:cNvPr>
          <p:cNvSpPr>
            <a:spLocks noGrp="1"/>
          </p:cNvSpPr>
          <p:nvPr>
            <p:ph type="body" sz="quarter" idx="10"/>
          </p:nvPr>
        </p:nvSpPr>
        <p:spPr/>
        <p:txBody>
          <a:bodyPr/>
          <a:lstStyle/>
          <a:p>
            <a:r>
              <a:rPr lang="en-GB" dirty="0"/>
              <a:t>Colour Theory</a:t>
            </a:r>
          </a:p>
          <a:p>
            <a:endParaRPr lang="en-GB" dirty="0"/>
          </a:p>
        </p:txBody>
      </p:sp>
      <p:pic>
        <p:nvPicPr>
          <p:cNvPr id="6" name="Picture 5">
            <a:extLst>
              <a:ext uri="{FF2B5EF4-FFF2-40B4-BE49-F238E27FC236}">
                <a16:creationId xmlns:a16="http://schemas.microsoft.com/office/drawing/2014/main" id="{7D10FAE6-67E3-E715-03A0-8ADB95E5D9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69185" y="757553"/>
            <a:ext cx="6363466" cy="4643926"/>
          </a:xfrm>
          <a:prstGeom prst="rect">
            <a:avLst/>
          </a:prstGeom>
        </p:spPr>
      </p:pic>
      <p:pic>
        <p:nvPicPr>
          <p:cNvPr id="8" name="Picture 7">
            <a:extLst>
              <a:ext uri="{FF2B5EF4-FFF2-40B4-BE49-F238E27FC236}">
                <a16:creationId xmlns:a16="http://schemas.microsoft.com/office/drawing/2014/main" id="{ECBB50EC-9FB1-882A-85C4-0D3C796FFE4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57088" y="4830029"/>
            <a:ext cx="6275563" cy="1142901"/>
          </a:xfrm>
          <a:prstGeom prst="rect">
            <a:avLst/>
          </a:prstGeom>
        </p:spPr>
      </p:pic>
    </p:spTree>
    <p:extLst>
      <p:ext uri="{BB962C8B-B14F-4D97-AF65-F5344CB8AC3E}">
        <p14:creationId xmlns:p14="http://schemas.microsoft.com/office/powerpoint/2010/main" val="12930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6" name="TextBox 5">
            <a:extLst>
              <a:ext uri="{FF2B5EF4-FFF2-40B4-BE49-F238E27FC236}">
                <a16:creationId xmlns:a16="http://schemas.microsoft.com/office/drawing/2014/main" id="{152D9E4E-B910-9D27-E617-B7D34B41FA40}"/>
              </a:ext>
            </a:extLst>
          </p:cNvPr>
          <p:cNvSpPr txBox="1"/>
          <p:nvPr/>
        </p:nvSpPr>
        <p:spPr>
          <a:xfrm>
            <a:off x="569261" y="2184400"/>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Tree>
    <p:extLst>
      <p:ext uri="{BB962C8B-B14F-4D97-AF65-F5344CB8AC3E}">
        <p14:creationId xmlns:p14="http://schemas.microsoft.com/office/powerpoint/2010/main" val="3805645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066646-D6AB-819A-D05B-DB574501B1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929" y="1497810"/>
            <a:ext cx="5606030" cy="3377546"/>
          </a:xfrm>
          <a:prstGeom prst="rect">
            <a:avLst/>
          </a:prstGeom>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10071" y="4569353"/>
            <a:ext cx="5150496" cy="2091269"/>
          </a:xfrm>
          <a:prstGeom prst="rect">
            <a:avLst/>
          </a:prstGeom>
        </p:spPr>
      </p:pic>
      <p:sp>
        <p:nvSpPr>
          <p:cNvPr id="5" name="TextBox 4">
            <a:extLst>
              <a:ext uri="{FF2B5EF4-FFF2-40B4-BE49-F238E27FC236}">
                <a16:creationId xmlns:a16="http://schemas.microsoft.com/office/drawing/2014/main" id="{24E96310-748B-A424-2A96-273F16D9A4BA}"/>
              </a:ext>
            </a:extLst>
          </p:cNvPr>
          <p:cNvSpPr txBox="1"/>
          <p:nvPr/>
        </p:nvSpPr>
        <p:spPr>
          <a:xfrm>
            <a:off x="658533" y="88533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pic>
        <p:nvPicPr>
          <p:cNvPr id="2" name="Picture 1">
            <a:extLst>
              <a:ext uri="{FF2B5EF4-FFF2-40B4-BE49-F238E27FC236}">
                <a16:creationId xmlns:a16="http://schemas.microsoft.com/office/drawing/2014/main" id="{C4BBE472-BC8C-E6E4-377F-8F9B39A6D9A8}"/>
              </a:ext>
            </a:extLst>
          </p:cNvPr>
          <p:cNvPicPr>
            <a:picLocks noChangeAspect="1"/>
          </p:cNvPicPr>
          <p:nvPr/>
        </p:nvPicPr>
        <p:blipFill rotWithShape="1">
          <a:blip r:embed="rId6">
            <a:extLst>
              <a:ext uri="{28A0092B-C50C-407E-A947-70E740481C1C}">
                <a14:useLocalDpi xmlns:a14="http://schemas.microsoft.com/office/drawing/2010/main"/>
              </a:ext>
            </a:extLst>
          </a:blip>
          <a:srcRect l="1128" t="5209" r="53028" b="8734"/>
          <a:stretch/>
        </p:blipFill>
        <p:spPr>
          <a:xfrm>
            <a:off x="6912106" y="1786189"/>
            <a:ext cx="4450234" cy="3089167"/>
          </a:xfrm>
          <a:prstGeom prst="rect">
            <a:avLst/>
          </a:prstGeom>
          <a:ln>
            <a:solidFill>
              <a:schemeClr val="bg1">
                <a:lumMod val="85000"/>
              </a:schemeClr>
            </a:solidFill>
          </a:ln>
        </p:spPr>
      </p:pic>
    </p:spTree>
    <p:extLst>
      <p:ext uri="{BB962C8B-B14F-4D97-AF65-F5344CB8AC3E}">
        <p14:creationId xmlns:p14="http://schemas.microsoft.com/office/powerpoint/2010/main" val="2466355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Colour Theory</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30000"/>
                    </a14:imgEffect>
                  </a14:imgLayer>
                </a14:imgProps>
              </a:ext>
              <a:ext uri="{28A0092B-C50C-407E-A947-70E740481C1C}">
                <a14:useLocalDpi xmlns:a14="http://schemas.microsoft.com/office/drawing/2010/main"/>
              </a:ext>
            </a:extLst>
          </a:blip>
          <a:stretch>
            <a:fillRect/>
          </a:stretch>
        </p:blipFill>
        <p:spPr>
          <a:xfrm>
            <a:off x="503866" y="3302528"/>
            <a:ext cx="3009728" cy="1222047"/>
          </a:xfrm>
          <a:prstGeom prst="rect">
            <a:avLst/>
          </a:prstGeom>
        </p:spPr>
      </p:pic>
      <p:pic>
        <p:nvPicPr>
          <p:cNvPr id="17" name="Picture 16">
            <a:extLst>
              <a:ext uri="{FF2B5EF4-FFF2-40B4-BE49-F238E27FC236}">
                <a16:creationId xmlns:a16="http://schemas.microsoft.com/office/drawing/2014/main" id="{2C9FB489-F964-A4C2-BAF4-E26196EA27BE}"/>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30000"/>
                    </a14:imgEffect>
                  </a14:imgLayer>
                </a14:imgProps>
              </a:ext>
              <a:ext uri="{28A0092B-C50C-407E-A947-70E740481C1C}">
                <a14:useLocalDpi xmlns:a14="http://schemas.microsoft.com/office/drawing/2010/main"/>
              </a:ext>
            </a:extLst>
          </a:blip>
          <a:srcRect l="1128" t="5209" r="53028" b="8734"/>
          <a:stretch/>
        </p:blipFill>
        <p:spPr>
          <a:xfrm>
            <a:off x="303022" y="827076"/>
            <a:ext cx="3411416" cy="2368063"/>
          </a:xfrm>
          <a:prstGeom prst="rect">
            <a:avLst/>
          </a:prstGeom>
          <a:ln>
            <a:solidFill>
              <a:schemeClr val="bg1">
                <a:lumMod val="85000"/>
              </a:schemeClr>
            </a:solidFill>
          </a:ln>
        </p:spPr>
      </p:pic>
      <p:pic>
        <p:nvPicPr>
          <p:cNvPr id="5" name="Picture 4">
            <a:extLst>
              <a:ext uri="{FF2B5EF4-FFF2-40B4-BE49-F238E27FC236}">
                <a16:creationId xmlns:a16="http://schemas.microsoft.com/office/drawing/2014/main" id="{765B1694-4DE4-277B-F64B-56E1BF783F0E}"/>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30000"/>
                    </a14:imgEffect>
                  </a14:imgLayer>
                </a14:imgProps>
              </a:ext>
              <a:ext uri="{28A0092B-C50C-407E-A947-70E740481C1C}">
                <a14:useLocalDpi xmlns:a14="http://schemas.microsoft.com/office/drawing/2010/main"/>
              </a:ext>
            </a:extLst>
          </a:blip>
          <a:stretch>
            <a:fillRect/>
          </a:stretch>
        </p:blipFill>
        <p:spPr>
          <a:xfrm>
            <a:off x="8162364" y="3558653"/>
            <a:ext cx="3009727" cy="540447"/>
          </a:xfrm>
          <a:prstGeom prst="rect">
            <a:avLst/>
          </a:prstGeom>
        </p:spPr>
      </p:pic>
      <p:pic>
        <p:nvPicPr>
          <p:cNvPr id="8" name="Picture 7">
            <a:extLst>
              <a:ext uri="{FF2B5EF4-FFF2-40B4-BE49-F238E27FC236}">
                <a16:creationId xmlns:a16="http://schemas.microsoft.com/office/drawing/2014/main" id="{5F626968-4DAC-5A47-AA55-C931889173E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67396" y="827076"/>
            <a:ext cx="3493712" cy="2601924"/>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EE64B201-852E-83F7-C329-3B2E3AA20A92}"/>
              </a:ext>
            </a:extLst>
          </p:cNvPr>
          <p:cNvPicPr>
            <a:picLocks noChangeAspect="1"/>
          </p:cNvPicPr>
          <p:nvPr/>
        </p:nvPicPr>
        <p:blipFill>
          <a:blip r:embed="rId11">
            <a:extLst>
              <a:ext uri="{BEBA8EAE-BF5A-486C-A8C5-ECC9F3942E4B}">
                <a14:imgProps xmlns:a14="http://schemas.microsoft.com/office/drawing/2010/main">
                  <a14:imgLayer r:embed="rId12">
                    <a14:imgEffect>
                      <a14:saturation sat="30000"/>
                    </a14:imgEffect>
                  </a14:imgLayer>
                </a14:imgProps>
              </a:ext>
              <a:ext uri="{28A0092B-C50C-407E-A947-70E740481C1C}">
                <a14:useLocalDpi xmlns:a14="http://schemas.microsoft.com/office/drawing/2010/main"/>
              </a:ext>
            </a:extLst>
          </a:blip>
          <a:stretch>
            <a:fillRect/>
          </a:stretch>
        </p:blipFill>
        <p:spPr>
          <a:xfrm>
            <a:off x="8114911" y="850904"/>
            <a:ext cx="3493712" cy="2601924"/>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8E96C3E9-4E1A-17A0-59F1-2423A7343C5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29637" y="3752838"/>
            <a:ext cx="3493713" cy="645808"/>
          </a:xfrm>
          <a:prstGeom prst="rect">
            <a:avLst/>
          </a:prstGeom>
        </p:spPr>
      </p:pic>
      <p:sp>
        <p:nvSpPr>
          <p:cNvPr id="11" name="TextBox 10">
            <a:extLst>
              <a:ext uri="{FF2B5EF4-FFF2-40B4-BE49-F238E27FC236}">
                <a16:creationId xmlns:a16="http://schemas.microsoft.com/office/drawing/2014/main" id="{E9F4B738-57FC-9810-DF31-E8C26346CF9F}"/>
              </a:ext>
            </a:extLst>
          </p:cNvPr>
          <p:cNvSpPr txBox="1"/>
          <p:nvPr/>
        </p:nvSpPr>
        <p:spPr>
          <a:xfrm>
            <a:off x="3693982" y="4900246"/>
            <a:ext cx="4165021" cy="954107"/>
          </a:xfrm>
          <a:prstGeom prst="rect">
            <a:avLst/>
          </a:prstGeom>
          <a:noFill/>
        </p:spPr>
        <p:txBody>
          <a:bodyPr wrap="square" rtlCol="0">
            <a:spAutoFit/>
          </a:bodyPr>
          <a:lstStyle/>
          <a:p>
            <a:pPr algn="ctr"/>
            <a:r>
              <a:rPr lang="en-GB" sz="2800" dirty="0"/>
              <a:t>Test contrast by turning saturation down to 30%</a:t>
            </a:r>
          </a:p>
        </p:txBody>
      </p:sp>
    </p:spTree>
    <p:extLst>
      <p:ext uri="{BB962C8B-B14F-4D97-AF65-F5344CB8AC3E}">
        <p14:creationId xmlns:p14="http://schemas.microsoft.com/office/powerpoint/2010/main" val="3917920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6" name="TextBox 5">
            <a:extLst>
              <a:ext uri="{FF2B5EF4-FFF2-40B4-BE49-F238E27FC236}">
                <a16:creationId xmlns:a16="http://schemas.microsoft.com/office/drawing/2014/main" id="{152D9E4E-B910-9D27-E617-B7D34B41FA40}"/>
              </a:ext>
            </a:extLst>
          </p:cNvPr>
          <p:cNvSpPr txBox="1"/>
          <p:nvPr/>
        </p:nvSpPr>
        <p:spPr>
          <a:xfrm>
            <a:off x="569261" y="2184400"/>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the </a:t>
            </a:r>
            <a:r>
              <a:rPr lang="en-GB" sz="2400" b="1" dirty="0"/>
              <a:t>contrast</a:t>
            </a:r>
            <a:r>
              <a:rPr lang="en-GB" sz="2400" dirty="0"/>
              <a:t> between them high enough?</a:t>
            </a:r>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
        <p:nvSpPr>
          <p:cNvPr id="10" name="TextBox 9">
            <a:extLst>
              <a:ext uri="{FF2B5EF4-FFF2-40B4-BE49-F238E27FC236}">
                <a16:creationId xmlns:a16="http://schemas.microsoft.com/office/drawing/2014/main" id="{46E77AC5-6C7B-FBBB-D54F-DFC4BF9F9E9E}"/>
              </a:ext>
            </a:extLst>
          </p:cNvPr>
          <p:cNvSpPr txBox="1"/>
          <p:nvPr/>
        </p:nvSpPr>
        <p:spPr>
          <a:xfrm>
            <a:off x="569257"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spTree>
    <p:extLst>
      <p:ext uri="{BB962C8B-B14F-4D97-AF65-F5344CB8AC3E}">
        <p14:creationId xmlns:p14="http://schemas.microsoft.com/office/powerpoint/2010/main" val="4260688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0" name="TextBox 9">
            <a:extLst>
              <a:ext uri="{FF2B5EF4-FFF2-40B4-BE49-F238E27FC236}">
                <a16:creationId xmlns:a16="http://schemas.microsoft.com/office/drawing/2014/main" id="{46E77AC5-6C7B-FBBB-D54F-DFC4BF9F9E9E}"/>
              </a:ext>
            </a:extLst>
          </p:cNvPr>
          <p:cNvSpPr txBox="1"/>
          <p:nvPr/>
        </p:nvSpPr>
        <p:spPr>
          <a:xfrm>
            <a:off x="569258" y="80403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pic>
        <p:nvPicPr>
          <p:cNvPr id="12" name="Picture 11">
            <a:extLst>
              <a:ext uri="{FF2B5EF4-FFF2-40B4-BE49-F238E27FC236}">
                <a16:creationId xmlns:a16="http://schemas.microsoft.com/office/drawing/2014/main" id="{C55D55BE-5DBC-6926-73F6-84146E9559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5458" y="1476727"/>
            <a:ext cx="5094745" cy="4577241"/>
          </a:xfrm>
          <a:prstGeom prst="rect">
            <a:avLst/>
          </a:prstGeom>
        </p:spPr>
      </p:pic>
      <p:pic>
        <p:nvPicPr>
          <p:cNvPr id="16" name="Picture 15">
            <a:extLst>
              <a:ext uri="{FF2B5EF4-FFF2-40B4-BE49-F238E27FC236}">
                <a16:creationId xmlns:a16="http://schemas.microsoft.com/office/drawing/2014/main" id="{29D4EDF4-8202-2BE8-43EA-237FF530973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84525" y="2549356"/>
            <a:ext cx="1911936" cy="1769906"/>
          </a:xfrm>
          <a:prstGeom prst="rect">
            <a:avLst/>
          </a:prstGeom>
        </p:spPr>
      </p:pic>
      <p:pic>
        <p:nvPicPr>
          <p:cNvPr id="18" name="Picture 17">
            <a:extLst>
              <a:ext uri="{FF2B5EF4-FFF2-40B4-BE49-F238E27FC236}">
                <a16:creationId xmlns:a16="http://schemas.microsoft.com/office/drawing/2014/main" id="{955469C7-A6DC-27F8-2784-53ED5384D81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66428" y="2527659"/>
            <a:ext cx="1715280" cy="1802682"/>
          </a:xfrm>
          <a:prstGeom prst="rect">
            <a:avLst/>
          </a:prstGeom>
        </p:spPr>
      </p:pic>
      <p:pic>
        <p:nvPicPr>
          <p:cNvPr id="20" name="Picture 19">
            <a:extLst>
              <a:ext uri="{FF2B5EF4-FFF2-40B4-BE49-F238E27FC236}">
                <a16:creationId xmlns:a16="http://schemas.microsoft.com/office/drawing/2014/main" id="{FA2EE269-CA63-CFD1-59A9-F8B7C961E41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22830" y="2494729"/>
            <a:ext cx="1857308" cy="1911936"/>
          </a:xfrm>
          <a:prstGeom prst="rect">
            <a:avLst/>
          </a:prstGeom>
        </p:spPr>
      </p:pic>
    </p:spTree>
    <p:extLst>
      <p:ext uri="{BB962C8B-B14F-4D97-AF65-F5344CB8AC3E}">
        <p14:creationId xmlns:p14="http://schemas.microsoft.com/office/powerpoint/2010/main" val="1912335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08333E-6 0 L -0.31602 0.01458 " pathEditMode="relative" rAng="0" ptsTypes="AA">
                                      <p:cBhvr>
                                        <p:cTn id="17" dur="2000" fill="hold"/>
                                        <p:tgtEl>
                                          <p:spTgt spid="18"/>
                                        </p:tgtEl>
                                        <p:attrNameLst>
                                          <p:attrName>ppt_x</p:attrName>
                                          <p:attrName>ppt_y</p:attrName>
                                        </p:attrNameLst>
                                      </p:cBhvr>
                                      <p:rCtr x="-15807" y="718"/>
                                    </p:animMotion>
                                  </p:childTnLst>
                                </p:cTn>
                              </p:par>
                              <p:par>
                                <p:cTn id="18" presetID="50" presetClass="path" presetSubtype="0" accel="50000" decel="50000" fill="hold" nodeType="withEffect">
                                  <p:stCondLst>
                                    <p:cond delay="0"/>
                                  </p:stCondLst>
                                  <p:childTnLst>
                                    <p:animMotion origin="layout" path="M 2.29167E-6 -4.44444E-6 L -0.07839 -4.44444E-6 C -0.11354 -4.44444E-6 -0.15677 -0.05648 -0.15677 -0.10185 L -0.15677 -0.20324 " pathEditMode="relative" rAng="0" ptsTypes="AAAA">
                                      <p:cBhvr>
                                        <p:cTn id="19" dur="2000" fill="hold"/>
                                        <p:tgtEl>
                                          <p:spTgt spid="16"/>
                                        </p:tgtEl>
                                        <p:attrNameLst>
                                          <p:attrName>ppt_x</p:attrName>
                                          <p:attrName>ppt_y</p:attrName>
                                        </p:attrNameLst>
                                      </p:cBhvr>
                                      <p:rCtr x="-7839" y="-10162"/>
                                    </p:animMotion>
                                  </p:childTnLst>
                                </p:cTn>
                              </p:par>
                              <p:par>
                                <p:cTn id="20" presetID="50" presetClass="path" presetSubtype="0" accel="50000" decel="50000" fill="hold" nodeType="withEffect">
                                  <p:stCondLst>
                                    <p:cond delay="0"/>
                                  </p:stCondLst>
                                  <p:childTnLst>
                                    <p:animMotion origin="layout" path="M 2.70833E-6 7.40741E-7 L -0.24545 7.40741E-7 C -0.35534 7.40741E-7 -0.49063 0.07245 -0.49063 0.13148 L -0.49063 0.26296 " pathEditMode="relative" rAng="0" ptsTypes="AAAA">
                                      <p:cBhvr>
                                        <p:cTn id="21" dur="2000" fill="hold"/>
                                        <p:tgtEl>
                                          <p:spTgt spid="20"/>
                                        </p:tgtEl>
                                        <p:attrNameLst>
                                          <p:attrName>ppt_x</p:attrName>
                                          <p:attrName>ppt_y</p:attrName>
                                        </p:attrNameLst>
                                      </p:cBhvr>
                                      <p:rCtr x="-24531" y="13148"/>
                                    </p:animMotion>
                                  </p:childTnLst>
                                </p:cTn>
                              </p:par>
                              <p:par>
                                <p:cTn id="22" presetID="10" presetClass="entr" presetSubtype="0" fill="hold" nodeType="withEffect">
                                  <p:stCondLst>
                                    <p:cond delay="1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6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89154D-ED4F-4658-543E-CD0AEBDC65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9492" y="951920"/>
            <a:ext cx="4933016" cy="4924526"/>
          </a:xfrm>
          <a:prstGeom prst="rect">
            <a:avLst/>
          </a:prstGeom>
        </p:spPr>
      </p:pic>
      <p:pic>
        <p:nvPicPr>
          <p:cNvPr id="16" name="Picture 15">
            <a:extLst>
              <a:ext uri="{FF2B5EF4-FFF2-40B4-BE49-F238E27FC236}">
                <a16:creationId xmlns:a16="http://schemas.microsoft.com/office/drawing/2014/main" id="{D21B7F7C-2FD3-5347-1153-EBD5C333C7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9492" y="951920"/>
            <a:ext cx="4933016" cy="4916064"/>
          </a:xfrm>
          <a:prstGeom prst="rect">
            <a:avLst/>
          </a:prstGeom>
        </p:spPr>
      </p:pic>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29492" y="956150"/>
            <a:ext cx="4933017" cy="4924527"/>
          </a:xfrm>
          <a:prstGeom prst="rect">
            <a:avLst/>
          </a:prstGeom>
        </p:spPr>
      </p:pic>
      <p:sp>
        <p:nvSpPr>
          <p:cNvPr id="3" name="TextBox 2">
            <a:extLst>
              <a:ext uri="{FF2B5EF4-FFF2-40B4-BE49-F238E27FC236}">
                <a16:creationId xmlns:a16="http://schemas.microsoft.com/office/drawing/2014/main" id="{546A5EBE-BF3B-EE8C-1385-3D8EFBA5D5C8}"/>
              </a:ext>
            </a:extLst>
          </p:cNvPr>
          <p:cNvSpPr txBox="1"/>
          <p:nvPr/>
        </p:nvSpPr>
        <p:spPr>
          <a:xfrm>
            <a:off x="1823711" y="3099547"/>
            <a:ext cx="1981200" cy="584775"/>
          </a:xfrm>
          <a:prstGeom prst="rect">
            <a:avLst/>
          </a:prstGeom>
          <a:noFill/>
        </p:spPr>
        <p:txBody>
          <a:bodyPr wrap="square" rtlCol="0">
            <a:spAutoFit/>
          </a:bodyPr>
          <a:lstStyle/>
          <a:p>
            <a:r>
              <a:rPr lang="en-GB" sz="3200" b="1" dirty="0"/>
              <a:t>primary</a:t>
            </a:r>
            <a:endParaRPr lang="en-GB" b="1" dirty="0"/>
          </a:p>
        </p:txBody>
      </p:sp>
      <p:sp>
        <p:nvSpPr>
          <p:cNvPr id="4" name="TextBox 3">
            <a:extLst>
              <a:ext uri="{FF2B5EF4-FFF2-40B4-BE49-F238E27FC236}">
                <a16:creationId xmlns:a16="http://schemas.microsoft.com/office/drawing/2014/main" id="{44921DB9-9CED-63AF-5DAD-E04589E93519}"/>
              </a:ext>
            </a:extLst>
          </p:cNvPr>
          <p:cNvSpPr txBox="1"/>
          <p:nvPr/>
        </p:nvSpPr>
        <p:spPr>
          <a:xfrm>
            <a:off x="1536234" y="3516774"/>
            <a:ext cx="2380736" cy="584775"/>
          </a:xfrm>
          <a:prstGeom prst="rect">
            <a:avLst/>
          </a:prstGeom>
          <a:noFill/>
        </p:spPr>
        <p:txBody>
          <a:bodyPr wrap="square" rtlCol="0">
            <a:spAutoFit/>
          </a:bodyPr>
          <a:lstStyle/>
          <a:p>
            <a:r>
              <a:rPr lang="en-GB" sz="3200" b="1" dirty="0"/>
              <a:t>secondary</a:t>
            </a:r>
            <a:endParaRPr lang="en-GB" b="1" dirty="0"/>
          </a:p>
        </p:txBody>
      </p:sp>
      <p:sp>
        <p:nvSpPr>
          <p:cNvPr id="5" name="TextBox 4">
            <a:extLst>
              <a:ext uri="{FF2B5EF4-FFF2-40B4-BE49-F238E27FC236}">
                <a16:creationId xmlns:a16="http://schemas.microsoft.com/office/drawing/2014/main" id="{C920AAEA-BBCF-B50C-10C7-63D2ED00E947}"/>
              </a:ext>
            </a:extLst>
          </p:cNvPr>
          <p:cNvSpPr txBox="1"/>
          <p:nvPr/>
        </p:nvSpPr>
        <p:spPr>
          <a:xfrm>
            <a:off x="1823711" y="3916244"/>
            <a:ext cx="1981200" cy="584775"/>
          </a:xfrm>
          <a:prstGeom prst="rect">
            <a:avLst/>
          </a:prstGeom>
          <a:noFill/>
        </p:spPr>
        <p:txBody>
          <a:bodyPr wrap="square" rtlCol="0">
            <a:spAutoFit/>
          </a:bodyPr>
          <a:lstStyle/>
          <a:p>
            <a:r>
              <a:rPr lang="en-GB" sz="3200" b="1" dirty="0"/>
              <a:t>tertiary</a:t>
            </a:r>
            <a:endParaRPr lang="en-GB" b="1" dirty="0"/>
          </a:p>
        </p:txBody>
      </p:sp>
      <p:sp>
        <p:nvSpPr>
          <p:cNvPr id="6" name="TextBox 5">
            <a:extLst>
              <a:ext uri="{FF2B5EF4-FFF2-40B4-BE49-F238E27FC236}">
                <a16:creationId xmlns:a16="http://schemas.microsoft.com/office/drawing/2014/main" id="{85156849-1830-0DF3-0A19-7DF4D74981AE}"/>
              </a:ext>
            </a:extLst>
          </p:cNvPr>
          <p:cNvSpPr txBox="1"/>
          <p:nvPr/>
        </p:nvSpPr>
        <p:spPr>
          <a:xfrm>
            <a:off x="8946777" y="1138518"/>
            <a:ext cx="2662518" cy="1446550"/>
          </a:xfrm>
          <a:prstGeom prst="rect">
            <a:avLst/>
          </a:prstGeom>
          <a:noFill/>
        </p:spPr>
        <p:txBody>
          <a:bodyPr wrap="square" rtlCol="0">
            <a:spAutoFit/>
          </a:bodyPr>
          <a:lstStyle/>
          <a:p>
            <a:r>
              <a:rPr lang="en-GB" sz="2800" dirty="0"/>
              <a:t>First, let’s </a:t>
            </a:r>
            <a:r>
              <a:rPr lang="en-GB" sz="3200" dirty="0"/>
              <a:t>start</a:t>
            </a:r>
            <a:r>
              <a:rPr lang="en-GB" sz="2800" dirty="0"/>
              <a:t> by looking at the </a:t>
            </a:r>
            <a:r>
              <a:rPr lang="en-GB" sz="2800" b="1" dirty="0"/>
              <a:t>Colour Wheel</a:t>
            </a:r>
            <a:endParaRPr lang="en-GB" sz="2800" dirty="0"/>
          </a:p>
        </p:txBody>
      </p:sp>
      <p:sp>
        <p:nvSpPr>
          <p:cNvPr id="7" name="Text Placeholder 6">
            <a:extLst>
              <a:ext uri="{FF2B5EF4-FFF2-40B4-BE49-F238E27FC236}">
                <a16:creationId xmlns:a16="http://schemas.microsoft.com/office/drawing/2014/main" id="{3A6437AF-B76F-28D3-5696-BBFF116B2FC5}"/>
              </a:ext>
            </a:extLst>
          </p:cNvPr>
          <p:cNvSpPr>
            <a:spLocks noGrp="1"/>
          </p:cNvSpPr>
          <p:nvPr>
            <p:ph type="body" sz="quarter" idx="10"/>
          </p:nvPr>
        </p:nvSpPr>
        <p:spPr/>
        <p:txBody>
          <a:bodyPr/>
          <a:lstStyle/>
          <a:p>
            <a:r>
              <a:rPr lang="en-GB" dirty="0"/>
              <a:t>Colour Theory</a:t>
            </a:r>
          </a:p>
        </p:txBody>
      </p:sp>
      <p:pic>
        <p:nvPicPr>
          <p:cNvPr id="2050" name="Picture 2" descr="SQLBits 2023 - General Sessions: Call for Speakers @ Sessionize.com">
            <a:extLst>
              <a:ext uri="{FF2B5EF4-FFF2-40B4-BE49-F238E27FC236}">
                <a16:creationId xmlns:a16="http://schemas.microsoft.com/office/drawing/2014/main" id="{F408267D-363E-F2E6-B74B-ECE15E6EBB5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151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0" name="TextBox 9">
            <a:extLst>
              <a:ext uri="{FF2B5EF4-FFF2-40B4-BE49-F238E27FC236}">
                <a16:creationId xmlns:a16="http://schemas.microsoft.com/office/drawing/2014/main" id="{46E77AC5-6C7B-FBBB-D54F-DFC4BF9F9E9E}"/>
              </a:ext>
            </a:extLst>
          </p:cNvPr>
          <p:cNvSpPr txBox="1"/>
          <p:nvPr/>
        </p:nvSpPr>
        <p:spPr>
          <a:xfrm>
            <a:off x="569258" y="80403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pic>
        <p:nvPicPr>
          <p:cNvPr id="3" name="Picture 2">
            <a:extLst>
              <a:ext uri="{FF2B5EF4-FFF2-40B4-BE49-F238E27FC236}">
                <a16:creationId xmlns:a16="http://schemas.microsoft.com/office/drawing/2014/main" id="{C142CC92-98F7-1A4E-D42A-F4FBCC5AC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929" y="2152826"/>
            <a:ext cx="2561148" cy="2552347"/>
          </a:xfrm>
          <a:prstGeom prst="rect">
            <a:avLst/>
          </a:prstGeom>
        </p:spPr>
      </p:pic>
      <p:pic>
        <p:nvPicPr>
          <p:cNvPr id="8" name="Picture 7">
            <a:extLst>
              <a:ext uri="{FF2B5EF4-FFF2-40B4-BE49-F238E27FC236}">
                <a16:creationId xmlns:a16="http://schemas.microsoft.com/office/drawing/2014/main" id="{B696D96C-FB25-08B2-77AF-0A529F081BB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96044" y="2310852"/>
            <a:ext cx="7086255" cy="2236294"/>
          </a:xfrm>
          <a:prstGeom prst="rect">
            <a:avLst/>
          </a:prstGeom>
        </p:spPr>
      </p:pic>
    </p:spTree>
    <p:extLst>
      <p:ext uri="{BB962C8B-B14F-4D97-AF65-F5344CB8AC3E}">
        <p14:creationId xmlns:p14="http://schemas.microsoft.com/office/powerpoint/2010/main" val="2381636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6105422-AF54-8B3D-4AED-50AB559B0D02}"/>
              </a:ext>
            </a:extLst>
          </p:cNvPr>
          <p:cNvSpPr txBox="1"/>
          <p:nvPr/>
        </p:nvSpPr>
        <p:spPr>
          <a:xfrm>
            <a:off x="569257" y="218439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Is the </a:t>
            </a:r>
            <a:r>
              <a:rPr lang="en-GB" sz="2400" b="1" dirty="0">
                <a:solidFill>
                  <a:schemeClr val="bg1">
                    <a:lumMod val="75000"/>
                  </a:schemeClr>
                </a:solidFill>
              </a:rPr>
              <a:t>contrast</a:t>
            </a:r>
            <a:r>
              <a:rPr lang="en-GB" sz="2400" dirty="0">
                <a:solidFill>
                  <a:schemeClr val="bg1">
                    <a:lumMod val="75000"/>
                  </a:schemeClr>
                </a:solidFill>
              </a:rPr>
              <a:t> between them high enough?</a:t>
            </a:r>
          </a:p>
        </p:txBody>
      </p:sp>
      <p:sp>
        <p:nvSpPr>
          <p:cNvPr id="3" name="TextBox 2">
            <a:extLst>
              <a:ext uri="{FF2B5EF4-FFF2-40B4-BE49-F238E27FC236}">
                <a16:creationId xmlns:a16="http://schemas.microsoft.com/office/drawing/2014/main" id="{EAD3FD8A-E49B-B291-5762-8E6F8CCDCB53}"/>
              </a:ext>
            </a:extLst>
          </p:cNvPr>
          <p:cNvSpPr txBox="1"/>
          <p:nvPr/>
        </p:nvSpPr>
        <p:spPr>
          <a:xfrm>
            <a:off x="5266453" y="824753"/>
            <a:ext cx="3408623" cy="523220"/>
          </a:xfrm>
          <a:prstGeom prst="rect">
            <a:avLst/>
          </a:prstGeom>
          <a:noFill/>
        </p:spPr>
        <p:txBody>
          <a:bodyPr wrap="square" rtlCol="0">
            <a:spAutoFit/>
          </a:bodyPr>
          <a:lstStyle/>
          <a:p>
            <a:r>
              <a:rPr lang="en-GB" sz="2800" b="1" dirty="0"/>
              <a:t>time for some checks</a:t>
            </a:r>
          </a:p>
        </p:txBody>
      </p:sp>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5" name="TextBox 4">
            <a:extLst>
              <a:ext uri="{FF2B5EF4-FFF2-40B4-BE49-F238E27FC236}">
                <a16:creationId xmlns:a16="http://schemas.microsoft.com/office/drawing/2014/main" id="{AF364838-38BB-0314-4526-44E1EC9A4B85}"/>
              </a:ext>
            </a:extLst>
          </p:cNvPr>
          <p:cNvSpPr txBox="1"/>
          <p:nvPr/>
        </p:nvSpPr>
        <p:spPr>
          <a:xfrm>
            <a:off x="569258" y="824753"/>
            <a:ext cx="6759388" cy="523220"/>
          </a:xfrm>
          <a:prstGeom prst="rect">
            <a:avLst/>
          </a:prstGeom>
          <a:noFill/>
        </p:spPr>
        <p:txBody>
          <a:bodyPr wrap="square" rtlCol="0">
            <a:spAutoFit/>
          </a:bodyPr>
          <a:lstStyle/>
          <a:p>
            <a:r>
              <a:rPr lang="en-GB" sz="2800" dirty="0"/>
              <a:t>You’ve now found your colours..</a:t>
            </a:r>
            <a:endParaRPr lang="en-GB" sz="2800" b="1" dirty="0"/>
          </a:p>
        </p:txBody>
      </p:sp>
      <p:sp>
        <p:nvSpPr>
          <p:cNvPr id="7" name="TextBox 6">
            <a:extLst>
              <a:ext uri="{FF2B5EF4-FFF2-40B4-BE49-F238E27FC236}">
                <a16:creationId xmlns:a16="http://schemas.microsoft.com/office/drawing/2014/main" id="{6ACF6BFC-992F-6B93-1837-C4D9ACBFB046}"/>
              </a:ext>
            </a:extLst>
          </p:cNvPr>
          <p:cNvSpPr txBox="1"/>
          <p:nvPr/>
        </p:nvSpPr>
        <p:spPr>
          <a:xfrm>
            <a:off x="569258"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Can you distinguish between them </a:t>
            </a:r>
            <a:r>
              <a:rPr lang="en-GB" sz="2400" b="1" dirty="0">
                <a:solidFill>
                  <a:schemeClr val="bg1">
                    <a:lumMod val="75000"/>
                  </a:schemeClr>
                </a:solidFill>
              </a:rPr>
              <a:t>out loud</a:t>
            </a:r>
            <a:r>
              <a:rPr lang="en-GB" sz="2400" dirty="0">
                <a:solidFill>
                  <a:schemeClr val="bg1">
                    <a:lumMod val="75000"/>
                  </a:schemeClr>
                </a:solidFill>
              </a:rPr>
              <a:t>?</a:t>
            </a:r>
          </a:p>
        </p:txBody>
      </p:sp>
      <p:sp>
        <p:nvSpPr>
          <p:cNvPr id="8" name="TextBox 7">
            <a:extLst>
              <a:ext uri="{FF2B5EF4-FFF2-40B4-BE49-F238E27FC236}">
                <a16:creationId xmlns:a16="http://schemas.microsoft.com/office/drawing/2014/main" id="{2F338BBD-92FE-0CE4-2A0E-62CC07ABADBA}"/>
              </a:ext>
            </a:extLst>
          </p:cNvPr>
          <p:cNvSpPr txBox="1"/>
          <p:nvPr/>
        </p:nvSpPr>
        <p:spPr>
          <a:xfrm>
            <a:off x="569258" y="4170984"/>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lumMod val="75000"/>
                  </a:schemeClr>
                </a:solidFill>
              </a:rPr>
              <a:t>Are they </a:t>
            </a:r>
            <a:r>
              <a:rPr lang="en-GB" sz="2400" b="1" dirty="0">
                <a:solidFill>
                  <a:schemeClr val="bg1">
                    <a:lumMod val="75000"/>
                  </a:schemeClr>
                </a:solidFill>
              </a:rPr>
              <a:t>colour-blindness</a:t>
            </a:r>
            <a:r>
              <a:rPr lang="en-GB" sz="2400" dirty="0">
                <a:solidFill>
                  <a:schemeClr val="bg1">
                    <a:lumMod val="75000"/>
                  </a:schemeClr>
                </a:solidFill>
              </a:rPr>
              <a:t> friendly? </a:t>
            </a:r>
          </a:p>
        </p:txBody>
      </p:sp>
      <p:sp>
        <p:nvSpPr>
          <p:cNvPr id="10" name="TextBox 9">
            <a:extLst>
              <a:ext uri="{FF2B5EF4-FFF2-40B4-BE49-F238E27FC236}">
                <a16:creationId xmlns:a16="http://schemas.microsoft.com/office/drawing/2014/main" id="{46E77AC5-6C7B-FBBB-D54F-DFC4BF9F9E9E}"/>
              </a:ext>
            </a:extLst>
          </p:cNvPr>
          <p:cNvSpPr txBox="1"/>
          <p:nvPr/>
        </p:nvSpPr>
        <p:spPr>
          <a:xfrm>
            <a:off x="569257" y="3177692"/>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Can you distinguish between them </a:t>
            </a:r>
            <a:r>
              <a:rPr lang="en-GB" sz="2400" b="1" dirty="0"/>
              <a:t>out loud</a:t>
            </a:r>
            <a:r>
              <a:rPr lang="en-GB" sz="2400" dirty="0"/>
              <a:t>?</a:t>
            </a:r>
          </a:p>
        </p:txBody>
      </p:sp>
      <p:sp>
        <p:nvSpPr>
          <p:cNvPr id="11" name="TextBox 10">
            <a:extLst>
              <a:ext uri="{FF2B5EF4-FFF2-40B4-BE49-F238E27FC236}">
                <a16:creationId xmlns:a16="http://schemas.microsoft.com/office/drawing/2014/main" id="{DD4252F0-E1FC-E5C4-B2CA-06234FDCDB14}"/>
              </a:ext>
            </a:extLst>
          </p:cNvPr>
          <p:cNvSpPr txBox="1"/>
          <p:nvPr/>
        </p:nvSpPr>
        <p:spPr>
          <a:xfrm>
            <a:off x="569257" y="4170983"/>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Tree>
    <p:extLst>
      <p:ext uri="{BB962C8B-B14F-4D97-AF65-F5344CB8AC3E}">
        <p14:creationId xmlns:p14="http://schemas.microsoft.com/office/powerpoint/2010/main" val="44978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1" name="TextBox 10">
            <a:extLst>
              <a:ext uri="{FF2B5EF4-FFF2-40B4-BE49-F238E27FC236}">
                <a16:creationId xmlns:a16="http://schemas.microsoft.com/office/drawing/2014/main" id="{DD4252F0-E1FC-E5C4-B2CA-06234FDCDB14}"/>
              </a:ext>
            </a:extLst>
          </p:cNvPr>
          <p:cNvSpPr txBox="1"/>
          <p:nvPr/>
        </p:nvSpPr>
        <p:spPr>
          <a:xfrm>
            <a:off x="627871" y="84208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
        <p:nvSpPr>
          <p:cNvPr id="7" name="TextBox 6">
            <a:extLst>
              <a:ext uri="{FF2B5EF4-FFF2-40B4-BE49-F238E27FC236}">
                <a16:creationId xmlns:a16="http://schemas.microsoft.com/office/drawing/2014/main" id="{9F36BF29-FD4F-1F88-EBD1-1B9EF6D2EF39}"/>
              </a:ext>
            </a:extLst>
          </p:cNvPr>
          <p:cNvSpPr txBox="1"/>
          <p:nvPr/>
        </p:nvSpPr>
        <p:spPr>
          <a:xfrm>
            <a:off x="1955420" y="4744498"/>
            <a:ext cx="3598474" cy="646331"/>
          </a:xfrm>
          <a:prstGeom prst="rect">
            <a:avLst/>
          </a:prstGeom>
          <a:noFill/>
        </p:spPr>
        <p:txBody>
          <a:bodyPr wrap="square">
            <a:spAutoFit/>
          </a:bodyPr>
          <a:lstStyle/>
          <a:p>
            <a:pPr algn="ctr"/>
            <a:r>
              <a:rPr lang="en-US" sz="3600" b="1" dirty="0"/>
              <a:t>1 in 12 men (8%)</a:t>
            </a:r>
            <a:endParaRPr lang="en-GB" sz="3600" dirty="0"/>
          </a:p>
        </p:txBody>
      </p:sp>
      <p:sp>
        <p:nvSpPr>
          <p:cNvPr id="8" name="TextBox 7">
            <a:extLst>
              <a:ext uri="{FF2B5EF4-FFF2-40B4-BE49-F238E27FC236}">
                <a16:creationId xmlns:a16="http://schemas.microsoft.com/office/drawing/2014/main" id="{F200E49A-8147-7DFD-7EB0-1083F2F7EF45}"/>
              </a:ext>
            </a:extLst>
          </p:cNvPr>
          <p:cNvSpPr txBox="1"/>
          <p:nvPr/>
        </p:nvSpPr>
        <p:spPr>
          <a:xfrm>
            <a:off x="5838091" y="4745391"/>
            <a:ext cx="5298320" cy="646331"/>
          </a:xfrm>
          <a:prstGeom prst="rect">
            <a:avLst/>
          </a:prstGeom>
          <a:noFill/>
        </p:spPr>
        <p:txBody>
          <a:bodyPr wrap="square">
            <a:spAutoFit/>
          </a:bodyPr>
          <a:lstStyle/>
          <a:p>
            <a:pPr algn="ctr"/>
            <a:r>
              <a:rPr lang="en-US" sz="3600" b="1" dirty="0"/>
              <a:t>1 in 200 women (0.5%)</a:t>
            </a:r>
            <a:endParaRPr lang="en-GB" sz="3600" dirty="0"/>
          </a:p>
        </p:txBody>
      </p:sp>
      <p:sp>
        <p:nvSpPr>
          <p:cNvPr id="9" name="TextBox 8">
            <a:extLst>
              <a:ext uri="{FF2B5EF4-FFF2-40B4-BE49-F238E27FC236}">
                <a16:creationId xmlns:a16="http://schemas.microsoft.com/office/drawing/2014/main" id="{1A87F424-2D0F-66F3-4307-F702549CF761}"/>
              </a:ext>
            </a:extLst>
          </p:cNvPr>
          <p:cNvSpPr txBox="1"/>
          <p:nvPr/>
        </p:nvSpPr>
        <p:spPr>
          <a:xfrm>
            <a:off x="1910862" y="1743621"/>
            <a:ext cx="8135815" cy="2308324"/>
          </a:xfrm>
          <a:prstGeom prst="rect">
            <a:avLst/>
          </a:prstGeom>
          <a:noFill/>
        </p:spPr>
        <p:txBody>
          <a:bodyPr wrap="square">
            <a:spAutoFit/>
          </a:bodyPr>
          <a:lstStyle/>
          <a:p>
            <a:pPr algn="ctr"/>
            <a:r>
              <a:rPr lang="en-US" sz="3600" dirty="0"/>
              <a:t>In the UK there are approximately </a:t>
            </a:r>
            <a:r>
              <a:rPr lang="en-US" sz="3600" b="1" dirty="0"/>
              <a:t>3 million colour blind people </a:t>
            </a:r>
          </a:p>
          <a:p>
            <a:pPr algn="ctr"/>
            <a:endParaRPr lang="en-US" sz="3600" b="1" dirty="0"/>
          </a:p>
          <a:p>
            <a:pPr algn="ctr"/>
            <a:r>
              <a:rPr lang="en-US" sz="3600" dirty="0"/>
              <a:t>(about </a:t>
            </a:r>
            <a:r>
              <a:rPr lang="en-US" sz="3600" b="1" dirty="0"/>
              <a:t>4.5%</a:t>
            </a:r>
            <a:r>
              <a:rPr lang="en-US" sz="3600" dirty="0"/>
              <a:t> of the entire population)</a:t>
            </a:r>
            <a:endParaRPr lang="en-GB" sz="3600" dirty="0"/>
          </a:p>
        </p:txBody>
      </p:sp>
    </p:spTree>
    <p:extLst>
      <p:ext uri="{BB962C8B-B14F-4D97-AF65-F5344CB8AC3E}">
        <p14:creationId xmlns:p14="http://schemas.microsoft.com/office/powerpoint/2010/main" val="1239245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pic>
        <p:nvPicPr>
          <p:cNvPr id="3074" name="Picture 2" descr="Pencils - Normal Vision">
            <a:extLst>
              <a:ext uri="{FF2B5EF4-FFF2-40B4-BE49-F238E27FC236}">
                <a16:creationId xmlns:a16="http://schemas.microsoft.com/office/drawing/2014/main" id="{E8B059AE-E440-A895-3260-EFFC09D009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81181" y="705941"/>
            <a:ext cx="4029636" cy="19561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encils - Deuteranopia">
            <a:extLst>
              <a:ext uri="{FF2B5EF4-FFF2-40B4-BE49-F238E27FC236}">
                <a16:creationId xmlns:a16="http://schemas.microsoft.com/office/drawing/2014/main" id="{A0074738-64D1-5747-7442-B7891CF448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9491" y="2875597"/>
            <a:ext cx="2773018" cy="18509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ncils - Protanopia">
            <a:extLst>
              <a:ext uri="{FF2B5EF4-FFF2-40B4-BE49-F238E27FC236}">
                <a16:creationId xmlns:a16="http://schemas.microsoft.com/office/drawing/2014/main" id="{827D63CC-6F27-14D0-2733-8CD52ED8AF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91664" y="2864832"/>
            <a:ext cx="2773018" cy="1850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encils - Tritanopia">
            <a:extLst>
              <a:ext uri="{FF2B5EF4-FFF2-40B4-BE49-F238E27FC236}">
                <a16:creationId xmlns:a16="http://schemas.microsoft.com/office/drawing/2014/main" id="{2A970D02-754B-8D6C-ADDE-F484A1C18C7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727319" y="2875597"/>
            <a:ext cx="2773018" cy="1850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6D271D-AFA8-4180-4742-AB546A842A92}"/>
              </a:ext>
            </a:extLst>
          </p:cNvPr>
          <p:cNvSpPr txBox="1"/>
          <p:nvPr/>
        </p:nvSpPr>
        <p:spPr>
          <a:xfrm>
            <a:off x="1232516" y="4823345"/>
            <a:ext cx="1691311" cy="461665"/>
          </a:xfrm>
          <a:prstGeom prst="rect">
            <a:avLst/>
          </a:prstGeom>
          <a:noFill/>
        </p:spPr>
        <p:txBody>
          <a:bodyPr wrap="square">
            <a:spAutoFit/>
          </a:bodyPr>
          <a:lstStyle/>
          <a:p>
            <a:r>
              <a:rPr lang="en-US" sz="2400" b="1" dirty="0"/>
              <a:t>protanopia</a:t>
            </a:r>
            <a:endParaRPr lang="en-GB" sz="2400" b="1" dirty="0"/>
          </a:p>
        </p:txBody>
      </p:sp>
      <p:sp>
        <p:nvSpPr>
          <p:cNvPr id="9" name="TextBox 8">
            <a:extLst>
              <a:ext uri="{FF2B5EF4-FFF2-40B4-BE49-F238E27FC236}">
                <a16:creationId xmlns:a16="http://schemas.microsoft.com/office/drawing/2014/main" id="{3B4F806B-5B6C-F8E7-EF5A-51D8F274CF1F}"/>
              </a:ext>
            </a:extLst>
          </p:cNvPr>
          <p:cNvSpPr txBox="1"/>
          <p:nvPr/>
        </p:nvSpPr>
        <p:spPr>
          <a:xfrm>
            <a:off x="5146430" y="4823345"/>
            <a:ext cx="1899139" cy="461665"/>
          </a:xfrm>
          <a:prstGeom prst="rect">
            <a:avLst/>
          </a:prstGeom>
          <a:noFill/>
        </p:spPr>
        <p:txBody>
          <a:bodyPr wrap="square">
            <a:spAutoFit/>
          </a:bodyPr>
          <a:lstStyle/>
          <a:p>
            <a:r>
              <a:rPr lang="en-US" sz="2400" b="1" dirty="0"/>
              <a:t>deuteranopia</a:t>
            </a:r>
            <a:endParaRPr lang="en-GB" sz="2400" b="1" dirty="0"/>
          </a:p>
        </p:txBody>
      </p:sp>
      <p:sp>
        <p:nvSpPr>
          <p:cNvPr id="12" name="TextBox 11">
            <a:extLst>
              <a:ext uri="{FF2B5EF4-FFF2-40B4-BE49-F238E27FC236}">
                <a16:creationId xmlns:a16="http://schemas.microsoft.com/office/drawing/2014/main" id="{2F069AAB-8B79-04EC-8A05-01F27C99E154}"/>
              </a:ext>
            </a:extLst>
          </p:cNvPr>
          <p:cNvSpPr txBox="1"/>
          <p:nvPr/>
        </p:nvSpPr>
        <p:spPr>
          <a:xfrm>
            <a:off x="9448786" y="4827870"/>
            <a:ext cx="1739345" cy="461665"/>
          </a:xfrm>
          <a:prstGeom prst="rect">
            <a:avLst/>
          </a:prstGeom>
          <a:noFill/>
        </p:spPr>
        <p:txBody>
          <a:bodyPr wrap="square">
            <a:spAutoFit/>
          </a:bodyPr>
          <a:lstStyle/>
          <a:p>
            <a:r>
              <a:rPr lang="en-US" sz="2400" b="1" dirty="0"/>
              <a:t>tritanopia</a:t>
            </a:r>
            <a:endParaRPr lang="en-GB" sz="2400" b="1" dirty="0"/>
          </a:p>
        </p:txBody>
      </p:sp>
      <p:sp>
        <p:nvSpPr>
          <p:cNvPr id="13" name="TextBox 12">
            <a:extLst>
              <a:ext uri="{FF2B5EF4-FFF2-40B4-BE49-F238E27FC236}">
                <a16:creationId xmlns:a16="http://schemas.microsoft.com/office/drawing/2014/main" id="{040F0EBD-879E-B7ED-3CDA-CC11B10E043F}"/>
              </a:ext>
            </a:extLst>
          </p:cNvPr>
          <p:cNvSpPr txBox="1"/>
          <p:nvPr/>
        </p:nvSpPr>
        <p:spPr>
          <a:xfrm>
            <a:off x="779929" y="5392533"/>
            <a:ext cx="2549425" cy="369332"/>
          </a:xfrm>
          <a:prstGeom prst="rect">
            <a:avLst/>
          </a:prstGeom>
          <a:noFill/>
        </p:spPr>
        <p:txBody>
          <a:bodyPr wrap="square" rtlCol="0">
            <a:spAutoFit/>
          </a:bodyPr>
          <a:lstStyle/>
          <a:p>
            <a:r>
              <a:rPr lang="en-GB" dirty="0"/>
              <a:t>Can’t perceive “red” light</a:t>
            </a:r>
          </a:p>
        </p:txBody>
      </p:sp>
      <p:sp>
        <p:nvSpPr>
          <p:cNvPr id="14" name="TextBox 13">
            <a:extLst>
              <a:ext uri="{FF2B5EF4-FFF2-40B4-BE49-F238E27FC236}">
                <a16:creationId xmlns:a16="http://schemas.microsoft.com/office/drawing/2014/main" id="{FD451E74-69DF-3C6E-E90A-1A6A56AB68EF}"/>
              </a:ext>
            </a:extLst>
          </p:cNvPr>
          <p:cNvSpPr txBox="1"/>
          <p:nvPr/>
        </p:nvSpPr>
        <p:spPr>
          <a:xfrm>
            <a:off x="4709491" y="5392533"/>
            <a:ext cx="2773018" cy="369332"/>
          </a:xfrm>
          <a:prstGeom prst="rect">
            <a:avLst/>
          </a:prstGeom>
          <a:noFill/>
        </p:spPr>
        <p:txBody>
          <a:bodyPr wrap="square" rtlCol="0">
            <a:spAutoFit/>
          </a:bodyPr>
          <a:lstStyle/>
          <a:p>
            <a:r>
              <a:rPr lang="en-GB" dirty="0"/>
              <a:t>Can’t perceive “green” light</a:t>
            </a:r>
          </a:p>
        </p:txBody>
      </p:sp>
      <p:sp>
        <p:nvSpPr>
          <p:cNvPr id="15" name="TextBox 14">
            <a:extLst>
              <a:ext uri="{FF2B5EF4-FFF2-40B4-BE49-F238E27FC236}">
                <a16:creationId xmlns:a16="http://schemas.microsoft.com/office/drawing/2014/main" id="{9D8E559D-B1FA-CE26-351B-56359DE4D168}"/>
              </a:ext>
            </a:extLst>
          </p:cNvPr>
          <p:cNvSpPr txBox="1"/>
          <p:nvPr/>
        </p:nvSpPr>
        <p:spPr>
          <a:xfrm>
            <a:off x="8768984" y="5392533"/>
            <a:ext cx="2689688" cy="369332"/>
          </a:xfrm>
          <a:prstGeom prst="rect">
            <a:avLst/>
          </a:prstGeom>
          <a:noFill/>
        </p:spPr>
        <p:txBody>
          <a:bodyPr wrap="square" rtlCol="0">
            <a:spAutoFit/>
          </a:bodyPr>
          <a:lstStyle/>
          <a:p>
            <a:r>
              <a:rPr lang="en-GB" dirty="0"/>
              <a:t>Can’t perceive “blue” light</a:t>
            </a:r>
          </a:p>
        </p:txBody>
      </p:sp>
    </p:spTree>
    <p:extLst>
      <p:ext uri="{BB962C8B-B14F-4D97-AF65-F5344CB8AC3E}">
        <p14:creationId xmlns:p14="http://schemas.microsoft.com/office/powerpoint/2010/main" val="1883854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500"/>
                                        <p:tgtEl>
                                          <p:spTgt spid="410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11" name="TextBox 10">
            <a:extLst>
              <a:ext uri="{FF2B5EF4-FFF2-40B4-BE49-F238E27FC236}">
                <a16:creationId xmlns:a16="http://schemas.microsoft.com/office/drawing/2014/main" id="{DD4252F0-E1FC-E5C4-B2CA-06234FDCDB14}"/>
              </a:ext>
            </a:extLst>
          </p:cNvPr>
          <p:cNvSpPr txBox="1"/>
          <p:nvPr/>
        </p:nvSpPr>
        <p:spPr>
          <a:xfrm>
            <a:off x="627871" y="842089"/>
            <a:ext cx="6253573"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Are they </a:t>
            </a:r>
            <a:r>
              <a:rPr lang="en-GB" sz="2400" b="1" dirty="0"/>
              <a:t>colour-blindness</a:t>
            </a:r>
            <a:r>
              <a:rPr lang="en-GB" sz="2400" dirty="0"/>
              <a:t> friendly? </a:t>
            </a:r>
          </a:p>
        </p:txBody>
      </p:sp>
      <p:sp>
        <p:nvSpPr>
          <p:cNvPr id="3" name="TextBox 2">
            <a:extLst>
              <a:ext uri="{FF2B5EF4-FFF2-40B4-BE49-F238E27FC236}">
                <a16:creationId xmlns:a16="http://schemas.microsoft.com/office/drawing/2014/main" id="{FFBB5E13-1E9F-824C-BE79-BDCDC0086281}"/>
              </a:ext>
            </a:extLst>
          </p:cNvPr>
          <p:cNvSpPr txBox="1"/>
          <p:nvPr/>
        </p:nvSpPr>
        <p:spPr>
          <a:xfrm>
            <a:off x="1139264" y="2107423"/>
            <a:ext cx="3369236" cy="523220"/>
          </a:xfrm>
          <a:prstGeom prst="rect">
            <a:avLst/>
          </a:prstGeom>
          <a:noFill/>
        </p:spPr>
        <p:txBody>
          <a:bodyPr wrap="square" rtlCol="0">
            <a:spAutoFit/>
          </a:bodyPr>
          <a:lstStyle/>
          <a:p>
            <a:pPr algn="ctr"/>
            <a:r>
              <a:rPr lang="en-GB" sz="2800" dirty="0"/>
              <a:t>Different </a:t>
            </a:r>
            <a:r>
              <a:rPr lang="en-GB" sz="2800" b="1" dirty="0"/>
              <a:t>LIGHTNESS</a:t>
            </a:r>
            <a:endParaRPr lang="en-GB" sz="2800" dirty="0"/>
          </a:p>
        </p:txBody>
      </p:sp>
      <p:sp>
        <p:nvSpPr>
          <p:cNvPr id="5" name="TextBox 4">
            <a:extLst>
              <a:ext uri="{FF2B5EF4-FFF2-40B4-BE49-F238E27FC236}">
                <a16:creationId xmlns:a16="http://schemas.microsoft.com/office/drawing/2014/main" id="{F6F4FB0A-1F82-A1D9-020D-9D915C9D63EB}"/>
              </a:ext>
            </a:extLst>
          </p:cNvPr>
          <p:cNvSpPr txBox="1"/>
          <p:nvPr/>
        </p:nvSpPr>
        <p:spPr>
          <a:xfrm>
            <a:off x="6595719" y="1891979"/>
            <a:ext cx="3945279" cy="954107"/>
          </a:xfrm>
          <a:prstGeom prst="rect">
            <a:avLst/>
          </a:prstGeom>
          <a:noFill/>
        </p:spPr>
        <p:txBody>
          <a:bodyPr wrap="square" rtlCol="0">
            <a:spAutoFit/>
          </a:bodyPr>
          <a:lstStyle/>
          <a:p>
            <a:pPr algn="ctr"/>
            <a:r>
              <a:rPr lang="en-GB" sz="2800" dirty="0"/>
              <a:t>Test with a </a:t>
            </a:r>
            <a:r>
              <a:rPr lang="en-GB" sz="2800" b="1" dirty="0"/>
              <a:t>colour filter </a:t>
            </a:r>
            <a:r>
              <a:rPr lang="en-GB" sz="2800" dirty="0"/>
              <a:t>or </a:t>
            </a:r>
            <a:r>
              <a:rPr lang="en-GB" sz="2800" b="1" dirty="0"/>
              <a:t>black </a:t>
            </a:r>
            <a:r>
              <a:rPr lang="en-GB" sz="2800" dirty="0"/>
              <a:t>and </a:t>
            </a:r>
            <a:r>
              <a:rPr lang="en-GB" sz="2800" b="1" dirty="0"/>
              <a:t>white </a:t>
            </a:r>
            <a:r>
              <a:rPr lang="en-GB" sz="2800" dirty="0"/>
              <a:t>filter</a:t>
            </a:r>
          </a:p>
        </p:txBody>
      </p:sp>
      <p:sp>
        <p:nvSpPr>
          <p:cNvPr id="6" name="TextBox 5">
            <a:extLst>
              <a:ext uri="{FF2B5EF4-FFF2-40B4-BE49-F238E27FC236}">
                <a16:creationId xmlns:a16="http://schemas.microsoft.com/office/drawing/2014/main" id="{D44FC495-CE59-1BED-32EA-E288DD37CFF1}"/>
              </a:ext>
            </a:extLst>
          </p:cNvPr>
          <p:cNvSpPr txBox="1"/>
          <p:nvPr/>
        </p:nvSpPr>
        <p:spPr>
          <a:xfrm>
            <a:off x="1139264" y="3807966"/>
            <a:ext cx="3945279" cy="1384995"/>
          </a:xfrm>
          <a:prstGeom prst="rect">
            <a:avLst/>
          </a:prstGeom>
          <a:noFill/>
        </p:spPr>
        <p:txBody>
          <a:bodyPr wrap="square" rtlCol="0">
            <a:spAutoFit/>
          </a:bodyPr>
          <a:lstStyle/>
          <a:p>
            <a:pPr algn="ctr"/>
            <a:r>
              <a:rPr lang="en-GB" sz="2800" b="1" dirty="0"/>
              <a:t>ONE COLOUR, </a:t>
            </a:r>
            <a:r>
              <a:rPr lang="en-GB" sz="2800" dirty="0"/>
              <a:t>if you only use </a:t>
            </a:r>
            <a:r>
              <a:rPr lang="en-GB" sz="2800" b="1" dirty="0"/>
              <a:t>one</a:t>
            </a:r>
            <a:r>
              <a:rPr lang="en-GB" sz="2800" dirty="0"/>
              <a:t> you don’t need to worry</a:t>
            </a:r>
            <a:endParaRPr lang="en-GB" sz="2800" b="1" dirty="0"/>
          </a:p>
        </p:txBody>
      </p:sp>
      <p:sp>
        <p:nvSpPr>
          <p:cNvPr id="7" name="TextBox 6">
            <a:extLst>
              <a:ext uri="{FF2B5EF4-FFF2-40B4-BE49-F238E27FC236}">
                <a16:creationId xmlns:a16="http://schemas.microsoft.com/office/drawing/2014/main" id="{8926F684-285D-D30B-5235-AAFCAAFEA525}"/>
              </a:ext>
            </a:extLst>
          </p:cNvPr>
          <p:cNvSpPr txBox="1"/>
          <p:nvPr/>
        </p:nvSpPr>
        <p:spPr>
          <a:xfrm>
            <a:off x="6595720" y="3856732"/>
            <a:ext cx="3945279" cy="954107"/>
          </a:xfrm>
          <a:prstGeom prst="rect">
            <a:avLst/>
          </a:prstGeom>
          <a:noFill/>
        </p:spPr>
        <p:txBody>
          <a:bodyPr wrap="square" rtlCol="0">
            <a:spAutoFit/>
          </a:bodyPr>
          <a:lstStyle/>
          <a:p>
            <a:pPr algn="ctr"/>
            <a:r>
              <a:rPr lang="en-GB" sz="2800" dirty="0"/>
              <a:t>Don’t use </a:t>
            </a:r>
            <a:r>
              <a:rPr lang="en-GB" sz="2800" b="1" dirty="0"/>
              <a:t>only </a:t>
            </a:r>
            <a:r>
              <a:rPr lang="en-GB" sz="2800" dirty="0"/>
              <a:t>colour to differentiate</a:t>
            </a:r>
          </a:p>
        </p:txBody>
      </p:sp>
    </p:spTree>
    <p:extLst>
      <p:ext uri="{BB962C8B-B14F-4D97-AF65-F5344CB8AC3E}">
        <p14:creationId xmlns:p14="http://schemas.microsoft.com/office/powerpoint/2010/main" val="3790837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QLBits 2023 - General Sessions: Call for Speakers @ Sessionize.com">
            <a:extLst>
              <a:ext uri="{FF2B5EF4-FFF2-40B4-BE49-F238E27FC236}">
                <a16:creationId xmlns:a16="http://schemas.microsoft.com/office/drawing/2014/main" id="{82AE3D7A-7107-BF80-2880-63C8DFF8069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8C1AD9F-A4A9-A6BF-5E39-50D318087ABA}"/>
              </a:ext>
            </a:extLst>
          </p:cNvPr>
          <p:cNvSpPr>
            <a:spLocks noGrp="1"/>
          </p:cNvSpPr>
          <p:nvPr>
            <p:ph type="body" sz="quarter" idx="10"/>
          </p:nvPr>
        </p:nvSpPr>
        <p:spPr/>
        <p:txBody>
          <a:bodyPr/>
          <a:lstStyle/>
          <a:p>
            <a:r>
              <a:rPr lang="en-GB" dirty="0"/>
              <a:t>Colour Theory</a:t>
            </a:r>
          </a:p>
          <a:p>
            <a:endParaRPr lang="en-GB" dirty="0"/>
          </a:p>
        </p:txBody>
      </p:sp>
      <p:sp>
        <p:nvSpPr>
          <p:cNvPr id="3" name="TextBox 4">
            <a:extLst>
              <a:ext uri="{FF2B5EF4-FFF2-40B4-BE49-F238E27FC236}">
                <a16:creationId xmlns:a16="http://schemas.microsoft.com/office/drawing/2014/main" id="{D0AC5584-7DA6-B15C-B5E4-B3C7A01088D2}"/>
              </a:ext>
            </a:extLst>
          </p:cNvPr>
          <p:cNvSpPr txBox="1"/>
          <p:nvPr/>
        </p:nvSpPr>
        <p:spPr>
          <a:xfrm>
            <a:off x="0" y="5338956"/>
            <a:ext cx="12192000" cy="1015663"/>
          </a:xfrm>
          <a:prstGeom prst="rect">
            <a:avLst/>
          </a:prstGeom>
          <a:noFill/>
        </p:spPr>
        <p:txBody>
          <a:bodyPr wrap="square">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6000" b="1" dirty="0"/>
              <a:t>https://bit.ly/Make_My_Report_Pop</a:t>
            </a:r>
          </a:p>
        </p:txBody>
      </p:sp>
      <p:pic>
        <p:nvPicPr>
          <p:cNvPr id="1026" name="Picture 2" descr="A qr code on a white background&#10;&#10;Description automatically generated">
            <a:extLst>
              <a:ext uri="{FF2B5EF4-FFF2-40B4-BE49-F238E27FC236}">
                <a16:creationId xmlns:a16="http://schemas.microsoft.com/office/drawing/2014/main" id="{26500BE0-1F84-D8C1-1BF1-D6CCDE777EE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55659" y="503238"/>
            <a:ext cx="4947094" cy="494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427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C6DFD15-8C7B-378A-DED2-6A805F062DD3}"/>
              </a:ext>
            </a:extLst>
          </p:cNvPr>
          <p:cNvSpPr>
            <a:spLocks noGrp="1"/>
          </p:cNvSpPr>
          <p:nvPr>
            <p:ph type="body" sz="quarter" idx="10"/>
          </p:nvPr>
        </p:nvSpPr>
        <p:spPr/>
        <p:txBody>
          <a:bodyPr/>
          <a:lstStyle/>
          <a:p>
            <a:r>
              <a:rPr lang="en-GB" sz="2800" dirty="0"/>
              <a:t>Colour Theory</a:t>
            </a:r>
          </a:p>
          <a:p>
            <a:endParaRPr lang="en-GB" dirty="0"/>
          </a:p>
        </p:txBody>
      </p:sp>
      <p:pic>
        <p:nvPicPr>
          <p:cNvPr id="6" name="Picture 2" descr="SQLBits 2023 - General Sessions: Call for Speakers @ Sessionize.com">
            <a:extLst>
              <a:ext uri="{FF2B5EF4-FFF2-40B4-BE49-F238E27FC236}">
                <a16:creationId xmlns:a16="http://schemas.microsoft.com/office/drawing/2014/main" id="{82FA2BEB-837A-9BD0-994E-7D282FAAFDD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818889-24B4-D407-F169-2DC4A257F2E0}"/>
              </a:ext>
            </a:extLst>
          </p:cNvPr>
          <p:cNvSpPr txBox="1"/>
          <p:nvPr/>
        </p:nvSpPr>
        <p:spPr>
          <a:xfrm>
            <a:off x="3782732" y="1270143"/>
            <a:ext cx="4626536" cy="707886"/>
          </a:xfrm>
          <a:prstGeom prst="rect">
            <a:avLst/>
          </a:prstGeom>
          <a:noFill/>
        </p:spPr>
        <p:txBody>
          <a:bodyPr wrap="square" rtlCol="0">
            <a:spAutoFit/>
          </a:bodyPr>
          <a:lstStyle/>
          <a:p>
            <a:pPr algn="ctr"/>
            <a:r>
              <a:rPr lang="en-GB" sz="4000" b="1" dirty="0"/>
              <a:t>BOLD </a:t>
            </a:r>
            <a:r>
              <a:rPr lang="en-GB" sz="4000" dirty="0"/>
              <a:t>not </a:t>
            </a:r>
            <a:r>
              <a:rPr lang="en-GB" sz="4000" b="1" dirty="0"/>
              <a:t>bright</a:t>
            </a:r>
          </a:p>
        </p:txBody>
      </p:sp>
      <p:sp>
        <p:nvSpPr>
          <p:cNvPr id="3" name="TextBox 2">
            <a:extLst>
              <a:ext uri="{FF2B5EF4-FFF2-40B4-BE49-F238E27FC236}">
                <a16:creationId xmlns:a16="http://schemas.microsoft.com/office/drawing/2014/main" id="{5E081D62-B511-B233-F33C-4040A0779B0E}"/>
              </a:ext>
            </a:extLst>
          </p:cNvPr>
          <p:cNvSpPr txBox="1"/>
          <p:nvPr/>
        </p:nvSpPr>
        <p:spPr>
          <a:xfrm>
            <a:off x="3782732" y="2473168"/>
            <a:ext cx="4626536" cy="707886"/>
          </a:xfrm>
          <a:prstGeom prst="rect">
            <a:avLst/>
          </a:prstGeom>
          <a:noFill/>
        </p:spPr>
        <p:txBody>
          <a:bodyPr wrap="square" rtlCol="0">
            <a:spAutoFit/>
          </a:bodyPr>
          <a:lstStyle/>
          <a:p>
            <a:pPr algn="ctr"/>
            <a:r>
              <a:rPr lang="en-GB" sz="4000" b="1" dirty="0"/>
              <a:t>GREY </a:t>
            </a:r>
            <a:r>
              <a:rPr lang="en-GB" sz="4000" dirty="0"/>
              <a:t>is your friend</a:t>
            </a:r>
            <a:endParaRPr lang="en-GB" sz="4000" b="1" dirty="0"/>
          </a:p>
        </p:txBody>
      </p:sp>
      <p:sp>
        <p:nvSpPr>
          <p:cNvPr id="4" name="TextBox 3">
            <a:extLst>
              <a:ext uri="{FF2B5EF4-FFF2-40B4-BE49-F238E27FC236}">
                <a16:creationId xmlns:a16="http://schemas.microsoft.com/office/drawing/2014/main" id="{C9CB815A-A78B-3D42-9BC7-7B1F4E8AE3B8}"/>
              </a:ext>
            </a:extLst>
          </p:cNvPr>
          <p:cNvSpPr txBox="1"/>
          <p:nvPr/>
        </p:nvSpPr>
        <p:spPr>
          <a:xfrm>
            <a:off x="3782732" y="3765846"/>
            <a:ext cx="4626536" cy="707886"/>
          </a:xfrm>
          <a:prstGeom prst="rect">
            <a:avLst/>
          </a:prstGeom>
          <a:noFill/>
        </p:spPr>
        <p:txBody>
          <a:bodyPr wrap="square" rtlCol="0">
            <a:spAutoFit/>
          </a:bodyPr>
          <a:lstStyle/>
          <a:p>
            <a:pPr algn="ctr"/>
            <a:r>
              <a:rPr lang="en-GB" sz="4000" b="1" dirty="0"/>
              <a:t>LESS </a:t>
            </a:r>
            <a:r>
              <a:rPr lang="en-GB" sz="4000" dirty="0"/>
              <a:t>is </a:t>
            </a:r>
            <a:r>
              <a:rPr lang="en-GB" sz="4000" b="1" dirty="0"/>
              <a:t>more</a:t>
            </a:r>
          </a:p>
        </p:txBody>
      </p:sp>
      <p:sp>
        <p:nvSpPr>
          <p:cNvPr id="7" name="TextBox 6">
            <a:extLst>
              <a:ext uri="{FF2B5EF4-FFF2-40B4-BE49-F238E27FC236}">
                <a16:creationId xmlns:a16="http://schemas.microsoft.com/office/drawing/2014/main" id="{DDA742EB-399D-973D-1D06-AA209EB07A7C}"/>
              </a:ext>
            </a:extLst>
          </p:cNvPr>
          <p:cNvSpPr txBox="1"/>
          <p:nvPr/>
        </p:nvSpPr>
        <p:spPr>
          <a:xfrm>
            <a:off x="3782732" y="4968871"/>
            <a:ext cx="4626536" cy="707886"/>
          </a:xfrm>
          <a:prstGeom prst="rect">
            <a:avLst/>
          </a:prstGeom>
          <a:noFill/>
        </p:spPr>
        <p:txBody>
          <a:bodyPr wrap="square" rtlCol="0">
            <a:spAutoFit/>
          </a:bodyPr>
          <a:lstStyle/>
          <a:p>
            <a:pPr algn="ctr"/>
            <a:r>
              <a:rPr lang="en-GB" sz="4000" dirty="0"/>
              <a:t>Have </a:t>
            </a:r>
            <a:r>
              <a:rPr lang="en-GB" sz="4000" b="1" dirty="0"/>
              <a:t>fun!</a:t>
            </a:r>
            <a:endParaRPr lang="en-GB" sz="4000" dirty="0"/>
          </a:p>
        </p:txBody>
      </p:sp>
    </p:spTree>
    <p:extLst>
      <p:ext uri="{BB962C8B-B14F-4D97-AF65-F5344CB8AC3E}">
        <p14:creationId xmlns:p14="http://schemas.microsoft.com/office/powerpoint/2010/main" val="3537497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2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BE5842-0B33-6140-1827-92216DCBF9E4}"/>
              </a:ext>
            </a:extLst>
          </p:cNvPr>
          <p:cNvSpPr txBox="1"/>
          <p:nvPr/>
        </p:nvSpPr>
        <p:spPr>
          <a:xfrm>
            <a:off x="0" y="1305341"/>
            <a:ext cx="12192000" cy="4247317"/>
          </a:xfrm>
          <a:prstGeom prst="rect">
            <a:avLst/>
          </a:prstGeom>
          <a:noFill/>
        </p:spPr>
        <p:txBody>
          <a:bodyPr wrap="square" rtlCol="0">
            <a:spAutoFit/>
          </a:bodyPr>
          <a:lstStyle/>
          <a:p>
            <a:pPr algn="ctr"/>
            <a:r>
              <a:rPr lang="en-GB" sz="13500" b="1" dirty="0">
                <a:solidFill>
                  <a:srgbClr val="29265B"/>
                </a:solidFill>
                <a:latin typeface="Abadi" panose="020B0604020104020204" pitchFamily="34" charset="0"/>
              </a:rPr>
              <a:t>Design Principles</a:t>
            </a:r>
          </a:p>
        </p:txBody>
      </p:sp>
    </p:spTree>
    <p:extLst>
      <p:ext uri="{BB962C8B-B14F-4D97-AF65-F5344CB8AC3E}">
        <p14:creationId xmlns:p14="http://schemas.microsoft.com/office/powerpoint/2010/main" val="3361030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DE063E-63B8-01E4-F834-E65151C908F8}"/>
              </a:ext>
            </a:extLst>
          </p:cNvPr>
          <p:cNvPicPr>
            <a:picLocks noChangeAspect="1"/>
          </p:cNvPicPr>
          <p:nvPr/>
        </p:nvPicPr>
        <p:blipFill>
          <a:blip r:embed="rId3">
            <a:alphaModFix amt="7000"/>
            <a:extLst>
              <a:ext uri="{28A0092B-C50C-407E-A947-70E740481C1C}">
                <a14:useLocalDpi xmlns:a14="http://schemas.microsoft.com/office/drawing/2010/main"/>
              </a:ext>
            </a:extLst>
          </a:blip>
          <a:stretch>
            <a:fillRect/>
          </a:stretch>
        </p:blipFill>
        <p:spPr>
          <a:xfrm>
            <a:off x="188249" y="1358017"/>
            <a:ext cx="11815502" cy="4141965"/>
          </a:xfrm>
          <a:prstGeom prst="rect">
            <a:avLst/>
          </a:prstGeom>
        </p:spPr>
      </p:pic>
      <p:sp>
        <p:nvSpPr>
          <p:cNvPr id="6" name="TextBox 5">
            <a:extLst>
              <a:ext uri="{FF2B5EF4-FFF2-40B4-BE49-F238E27FC236}">
                <a16:creationId xmlns:a16="http://schemas.microsoft.com/office/drawing/2014/main" id="{5CE4AF37-EF85-A424-E284-07B5D462D61C}"/>
              </a:ext>
            </a:extLst>
          </p:cNvPr>
          <p:cNvSpPr txBox="1"/>
          <p:nvPr/>
        </p:nvSpPr>
        <p:spPr>
          <a:xfrm>
            <a:off x="661737" y="2162924"/>
            <a:ext cx="10452965" cy="2308324"/>
          </a:xfrm>
          <a:prstGeom prst="rect">
            <a:avLst/>
          </a:prstGeom>
          <a:noFill/>
        </p:spPr>
        <p:txBody>
          <a:bodyPr wrap="square" rtlCol="0">
            <a:spAutoFit/>
          </a:bodyPr>
          <a:lstStyle/>
          <a:p>
            <a:pPr algn="ctr"/>
            <a:r>
              <a:rPr lang="en-GB" sz="4800" b="1" i="0" u="none" strike="noStrike" dirty="0">
                <a:solidFill>
                  <a:srgbClr val="000000"/>
                </a:solidFill>
                <a:effectLst/>
              </a:rPr>
              <a:t>“data visualisation </a:t>
            </a:r>
            <a:r>
              <a:rPr lang="en-GB" sz="4800" b="0" i="0" u="none" strike="noStrike" dirty="0">
                <a:solidFill>
                  <a:srgbClr val="000000"/>
                </a:solidFill>
                <a:effectLst/>
              </a:rPr>
              <a:t>is the </a:t>
            </a:r>
            <a:r>
              <a:rPr lang="en-GB" sz="4800" b="1" i="0" u="none" strike="noStrike" dirty="0">
                <a:solidFill>
                  <a:srgbClr val="000000"/>
                </a:solidFill>
                <a:effectLst/>
              </a:rPr>
              <a:t>graphical</a:t>
            </a:r>
            <a:r>
              <a:rPr lang="en-GB" sz="4800" b="0" i="0" u="none" strike="noStrike" dirty="0">
                <a:solidFill>
                  <a:srgbClr val="000000"/>
                </a:solidFill>
                <a:effectLst/>
              </a:rPr>
              <a:t> representation of information and </a:t>
            </a:r>
            <a:r>
              <a:rPr lang="en-GB" sz="4800" b="1" i="0" u="none" strike="noStrike" dirty="0">
                <a:solidFill>
                  <a:srgbClr val="000000"/>
                </a:solidFill>
                <a:effectLst/>
              </a:rPr>
              <a:t>data”</a:t>
            </a:r>
            <a:endParaRPr lang="en-GB" sz="4800" b="1" dirty="0"/>
          </a:p>
        </p:txBody>
      </p:sp>
    </p:spTree>
    <p:extLst>
      <p:ext uri="{BB962C8B-B14F-4D97-AF65-F5344CB8AC3E}">
        <p14:creationId xmlns:p14="http://schemas.microsoft.com/office/powerpoint/2010/main" val="967705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0D3753-A1CD-E01B-8A4D-F89AD7052B98}"/>
              </a:ext>
            </a:extLst>
          </p:cNvPr>
          <p:cNvSpPr txBox="1"/>
          <p:nvPr/>
        </p:nvSpPr>
        <p:spPr>
          <a:xfrm>
            <a:off x="745958" y="1905506"/>
            <a:ext cx="10452965" cy="3046988"/>
          </a:xfrm>
          <a:prstGeom prst="rect">
            <a:avLst/>
          </a:prstGeom>
          <a:noFill/>
        </p:spPr>
        <p:txBody>
          <a:bodyPr wrap="square" rtlCol="0">
            <a:spAutoFit/>
          </a:bodyPr>
          <a:lstStyle/>
          <a:p>
            <a:pPr algn="ctr"/>
            <a:r>
              <a:rPr lang="en-GB" sz="4800" b="1" i="0" u="none" strike="noStrike" dirty="0">
                <a:solidFill>
                  <a:srgbClr val="000000"/>
                </a:solidFill>
                <a:effectLst/>
              </a:rPr>
              <a:t>“</a:t>
            </a:r>
            <a:r>
              <a:rPr lang="en-US" sz="4800" b="1" i="0" u="none" strike="noStrike" dirty="0">
                <a:solidFill>
                  <a:srgbClr val="000000"/>
                </a:solidFill>
                <a:effectLst/>
              </a:rPr>
              <a:t>graphic design</a:t>
            </a:r>
            <a:r>
              <a:rPr lang="en-US" sz="4800" i="0" u="none" strike="noStrike" dirty="0">
                <a:solidFill>
                  <a:srgbClr val="000000"/>
                </a:solidFill>
                <a:effectLst/>
              </a:rPr>
              <a:t> is the art and practice of planning and </a:t>
            </a:r>
            <a:r>
              <a:rPr lang="en-US" sz="4800" b="1" i="0" u="none" strike="noStrike" dirty="0">
                <a:solidFill>
                  <a:srgbClr val="000000"/>
                </a:solidFill>
                <a:effectLst/>
              </a:rPr>
              <a:t>projecting</a:t>
            </a:r>
            <a:r>
              <a:rPr lang="en-US" sz="4800" i="0" u="none" strike="noStrike" dirty="0">
                <a:solidFill>
                  <a:srgbClr val="000000"/>
                </a:solidFill>
                <a:effectLst/>
              </a:rPr>
              <a:t> </a:t>
            </a:r>
            <a:r>
              <a:rPr lang="en-US" sz="4800" b="1" i="0" u="none" strike="noStrike" dirty="0">
                <a:solidFill>
                  <a:srgbClr val="000000"/>
                </a:solidFill>
                <a:effectLst/>
              </a:rPr>
              <a:t>ideas</a:t>
            </a:r>
            <a:r>
              <a:rPr lang="en-US" sz="4800" i="0" u="none" strike="noStrike" dirty="0">
                <a:solidFill>
                  <a:srgbClr val="000000"/>
                </a:solidFill>
                <a:effectLst/>
              </a:rPr>
              <a:t> and </a:t>
            </a:r>
            <a:r>
              <a:rPr lang="en-US" sz="4800" b="1" i="0" u="none" strike="noStrike" dirty="0">
                <a:solidFill>
                  <a:srgbClr val="000000"/>
                </a:solidFill>
                <a:effectLst/>
              </a:rPr>
              <a:t>experiences</a:t>
            </a:r>
            <a:r>
              <a:rPr lang="en-US" sz="4800" i="0" u="none" strike="noStrike" dirty="0">
                <a:solidFill>
                  <a:srgbClr val="000000"/>
                </a:solidFill>
                <a:effectLst/>
              </a:rPr>
              <a:t> with </a:t>
            </a:r>
            <a:r>
              <a:rPr lang="en-US" sz="4800" b="1" i="0" u="none" strike="noStrike" dirty="0">
                <a:solidFill>
                  <a:srgbClr val="000000"/>
                </a:solidFill>
                <a:effectLst/>
              </a:rPr>
              <a:t>visual</a:t>
            </a:r>
            <a:r>
              <a:rPr lang="en-US" sz="4800" i="0" u="none" strike="noStrike" dirty="0">
                <a:solidFill>
                  <a:srgbClr val="000000"/>
                </a:solidFill>
                <a:effectLst/>
              </a:rPr>
              <a:t> and textual content</a:t>
            </a:r>
            <a:r>
              <a:rPr lang="en-GB" sz="4800" b="1" i="0" u="none" strike="noStrike" dirty="0">
                <a:solidFill>
                  <a:srgbClr val="000000"/>
                </a:solidFill>
                <a:effectLst/>
              </a:rPr>
              <a:t>”</a:t>
            </a:r>
            <a:endParaRPr lang="en-GB" sz="4800" b="1" dirty="0"/>
          </a:p>
        </p:txBody>
      </p:sp>
      <p:sp>
        <p:nvSpPr>
          <p:cNvPr id="7" name="TextBox 6">
            <a:extLst>
              <a:ext uri="{FF2B5EF4-FFF2-40B4-BE49-F238E27FC236}">
                <a16:creationId xmlns:a16="http://schemas.microsoft.com/office/drawing/2014/main" id="{A73B46BD-259E-CB22-5AD0-2547E701FF36}"/>
              </a:ext>
            </a:extLst>
          </p:cNvPr>
          <p:cNvSpPr txBox="1"/>
          <p:nvPr/>
        </p:nvSpPr>
        <p:spPr>
          <a:xfrm>
            <a:off x="398584" y="797510"/>
            <a:ext cx="11394831" cy="5262979"/>
          </a:xfrm>
          <a:prstGeom prst="rect">
            <a:avLst/>
          </a:prstGeom>
          <a:noFill/>
        </p:spPr>
        <p:txBody>
          <a:bodyPr wrap="square">
            <a:spAutoFit/>
          </a:bodyPr>
          <a:lstStyle/>
          <a:p>
            <a:pPr algn="ctr"/>
            <a:r>
              <a:rPr lang="en-US" sz="2400" dirty="0">
                <a:solidFill>
                  <a:schemeClr val="tx1">
                    <a:alpha val="12000"/>
                  </a:schemeClr>
                </a:solidFill>
              </a:rPr>
              <a:t>Graphic design is a profession,[2] academic discipline[3][4][5] and applied art whose activity consists in projecting visual communications intended to transmit specific messages to social groups, with specific objectives.[6] Graphic design is an interdisciplinary branch of design[1] and of the fine arts. Its practice involves creativity, innovation and lateral thinking using manual or digital tools, where it is usual to use text and graphics to communicate visually.</a:t>
            </a:r>
          </a:p>
          <a:p>
            <a:pPr algn="ctr"/>
            <a:r>
              <a:rPr lang="en-US" sz="2400" dirty="0">
                <a:solidFill>
                  <a:schemeClr val="tx1">
                    <a:alpha val="12000"/>
                  </a:schemeClr>
                </a:solidFill>
              </a:rPr>
              <a:t>The role of the graphic designer in the communication process is that of encoder or interpreter of the message. They work on the interpretation, ordering, and presentation of visual messages. Usually, graphic design uses the aesthetics of typography and the compositional arrangement of the text, ornamentation, and imagery to convey ideas, feelings, and attitudes beyond what language alone expresses. The design work can be based on a customer's demand, a demand that ends up being established </a:t>
            </a:r>
            <a:r>
              <a:rPr lang="en-US" sz="2400" dirty="0">
                <a:solidFill>
                  <a:schemeClr val="tx1">
                    <a:alpha val="6000"/>
                  </a:schemeClr>
                </a:solidFill>
              </a:rPr>
              <a:t>linguistically</a:t>
            </a:r>
            <a:r>
              <a:rPr lang="en-US" sz="2400" dirty="0">
                <a:solidFill>
                  <a:schemeClr val="tx1">
                    <a:alpha val="12000"/>
                  </a:schemeClr>
                </a:solidFill>
              </a:rPr>
              <a:t>, either orally or in writing, that is, that graphic design transforms a linguistic message into a graphic manifestation.[7]</a:t>
            </a:r>
            <a:endParaRPr lang="en-GB" sz="2400" dirty="0">
              <a:solidFill>
                <a:schemeClr val="tx1">
                  <a:alpha val="12000"/>
                </a:schemeClr>
              </a:solidFill>
            </a:endParaRPr>
          </a:p>
        </p:txBody>
      </p:sp>
    </p:spTree>
    <p:extLst>
      <p:ext uri="{BB962C8B-B14F-4D97-AF65-F5344CB8AC3E}">
        <p14:creationId xmlns:p14="http://schemas.microsoft.com/office/powerpoint/2010/main" val="406302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79131" y="1300124"/>
            <a:ext cx="3002571" cy="954107"/>
          </a:xfrm>
          <a:prstGeom prst="rect">
            <a:avLst/>
          </a:prstGeom>
          <a:noFill/>
        </p:spPr>
        <p:txBody>
          <a:bodyPr wrap="square" rtlCol="0">
            <a:spAutoFit/>
          </a:bodyPr>
          <a:lstStyle/>
          <a:p>
            <a:r>
              <a:rPr lang="en-GB" sz="2800" b="1" dirty="0"/>
              <a:t>Complementary Colours</a:t>
            </a:r>
          </a:p>
        </p:txBody>
      </p:sp>
      <p:sp>
        <p:nvSpPr>
          <p:cNvPr id="7" name="TextBox 6">
            <a:extLst>
              <a:ext uri="{FF2B5EF4-FFF2-40B4-BE49-F238E27FC236}">
                <a16:creationId xmlns:a16="http://schemas.microsoft.com/office/drawing/2014/main" id="{317B52BC-EEE7-128E-088C-F4D66B7AFFEF}"/>
              </a:ext>
            </a:extLst>
          </p:cNvPr>
          <p:cNvSpPr txBox="1"/>
          <p:nvPr/>
        </p:nvSpPr>
        <p:spPr>
          <a:xfrm>
            <a:off x="596992" y="2831572"/>
            <a:ext cx="2618300" cy="923330"/>
          </a:xfrm>
          <a:prstGeom prst="rect">
            <a:avLst/>
          </a:prstGeom>
          <a:noFill/>
        </p:spPr>
        <p:txBody>
          <a:bodyPr wrap="square" rtlCol="0">
            <a:spAutoFit/>
          </a:bodyPr>
          <a:lstStyle/>
          <a:p>
            <a:r>
              <a:rPr lang="en-GB" dirty="0"/>
              <a:t>Also known as “</a:t>
            </a:r>
            <a:r>
              <a:rPr lang="en-GB" b="1" dirty="0"/>
              <a:t>Contrasting</a:t>
            </a:r>
            <a:r>
              <a:rPr lang="en-GB" dirty="0"/>
              <a:t> Colours” or “</a:t>
            </a:r>
            <a:r>
              <a:rPr lang="en-GB" b="1" dirty="0"/>
              <a:t>Opposite</a:t>
            </a:r>
            <a:r>
              <a:rPr lang="en-GB" dirty="0"/>
              <a:t> Colours”</a:t>
            </a:r>
          </a:p>
        </p:txBody>
      </p:sp>
      <p:cxnSp>
        <p:nvCxnSpPr>
          <p:cNvPr id="9" name="Straight Arrow Connector 8">
            <a:extLst>
              <a:ext uri="{FF2B5EF4-FFF2-40B4-BE49-F238E27FC236}">
                <a16:creationId xmlns:a16="http://schemas.microsoft.com/office/drawing/2014/main" id="{C661EE9B-42BF-F41E-8136-95844E95D4E3}"/>
              </a:ext>
            </a:extLst>
          </p:cNvPr>
          <p:cNvCxnSpPr/>
          <p:nvPr/>
        </p:nvCxnSpPr>
        <p:spPr>
          <a:xfrm>
            <a:off x="6016530" y="1453523"/>
            <a:ext cx="0" cy="3854824"/>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E49B153-31C9-1936-4985-42ACDE857396}"/>
              </a:ext>
            </a:extLst>
          </p:cNvPr>
          <p:cNvGrpSpPr/>
          <p:nvPr/>
        </p:nvGrpSpPr>
        <p:grpSpPr>
          <a:xfrm>
            <a:off x="9332257" y="1210235"/>
            <a:ext cx="770967" cy="1157639"/>
            <a:chOff x="9332257" y="1210235"/>
            <a:chExt cx="770967" cy="1157639"/>
          </a:xfrm>
        </p:grpSpPr>
        <p:sp>
          <p:nvSpPr>
            <p:cNvPr id="11" name="Rectangle: Rounded Corners 10">
              <a:extLst>
                <a:ext uri="{FF2B5EF4-FFF2-40B4-BE49-F238E27FC236}">
                  <a16:creationId xmlns:a16="http://schemas.microsoft.com/office/drawing/2014/main" id="{5603D625-3B0E-9758-54AF-A1453AFDBB48}"/>
                </a:ext>
              </a:extLst>
            </p:cNvPr>
            <p:cNvSpPr/>
            <p:nvPr/>
          </p:nvSpPr>
          <p:spPr>
            <a:xfrm>
              <a:off x="9332259" y="1210235"/>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BBC61046-A2E3-31B3-E49C-747AF5E52633}"/>
                </a:ext>
              </a:extLst>
            </p:cNvPr>
            <p:cNvSpPr txBox="1"/>
            <p:nvPr/>
          </p:nvSpPr>
          <p:spPr>
            <a:xfrm>
              <a:off x="9332257" y="1998542"/>
              <a:ext cx="770965" cy="369332"/>
            </a:xfrm>
            <a:prstGeom prst="rect">
              <a:avLst/>
            </a:prstGeom>
            <a:noFill/>
          </p:spPr>
          <p:txBody>
            <a:bodyPr wrap="square" rtlCol="0">
              <a:spAutoFit/>
            </a:bodyPr>
            <a:lstStyle/>
            <a:p>
              <a:pPr algn="ctr"/>
              <a:r>
                <a:rPr lang="en-GB" dirty="0"/>
                <a:t>red</a:t>
              </a:r>
            </a:p>
          </p:txBody>
        </p:sp>
      </p:grpSp>
      <p:grpSp>
        <p:nvGrpSpPr>
          <p:cNvPr id="27" name="Group 26">
            <a:extLst>
              <a:ext uri="{FF2B5EF4-FFF2-40B4-BE49-F238E27FC236}">
                <a16:creationId xmlns:a16="http://schemas.microsoft.com/office/drawing/2014/main" id="{54ABA60C-F2D2-50A4-9C34-AE1C07550BA8}"/>
              </a:ext>
            </a:extLst>
          </p:cNvPr>
          <p:cNvGrpSpPr/>
          <p:nvPr/>
        </p:nvGrpSpPr>
        <p:grpSpPr>
          <a:xfrm>
            <a:off x="10164153" y="1210234"/>
            <a:ext cx="770966" cy="1156835"/>
            <a:chOff x="10164153" y="1210234"/>
            <a:chExt cx="770966" cy="1156835"/>
          </a:xfrm>
        </p:grpSpPr>
        <p:sp>
          <p:nvSpPr>
            <p:cNvPr id="13" name="Rectangle: Rounded Corners 12">
              <a:extLst>
                <a:ext uri="{FF2B5EF4-FFF2-40B4-BE49-F238E27FC236}">
                  <a16:creationId xmlns:a16="http://schemas.microsoft.com/office/drawing/2014/main" id="{A42D4C5F-4EF6-46FE-5A34-86F7DFE83FFF}"/>
                </a:ext>
              </a:extLst>
            </p:cNvPr>
            <p:cNvSpPr/>
            <p:nvPr/>
          </p:nvSpPr>
          <p:spPr>
            <a:xfrm>
              <a:off x="10164154" y="1210234"/>
              <a:ext cx="770965" cy="770965"/>
            </a:xfrm>
            <a:prstGeom prst="roundRect">
              <a:avLst/>
            </a:prstGeom>
            <a:solidFill>
              <a:srgbClr val="66B032"/>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DBC9853-5D49-675C-ED60-3B640366B5C2}"/>
                </a:ext>
              </a:extLst>
            </p:cNvPr>
            <p:cNvSpPr txBox="1"/>
            <p:nvPr/>
          </p:nvSpPr>
          <p:spPr>
            <a:xfrm>
              <a:off x="10164153" y="1997737"/>
              <a:ext cx="770965" cy="369332"/>
            </a:xfrm>
            <a:prstGeom prst="rect">
              <a:avLst/>
            </a:prstGeom>
            <a:noFill/>
          </p:spPr>
          <p:txBody>
            <a:bodyPr wrap="square" rtlCol="0">
              <a:spAutoFit/>
            </a:bodyPr>
            <a:lstStyle/>
            <a:p>
              <a:pPr algn="ctr"/>
              <a:r>
                <a:rPr lang="en-GB" dirty="0"/>
                <a:t>green</a:t>
              </a:r>
            </a:p>
          </p:txBody>
        </p:sp>
      </p:grpSp>
      <p:grpSp>
        <p:nvGrpSpPr>
          <p:cNvPr id="28" name="Group 27">
            <a:extLst>
              <a:ext uri="{FF2B5EF4-FFF2-40B4-BE49-F238E27FC236}">
                <a16:creationId xmlns:a16="http://schemas.microsoft.com/office/drawing/2014/main" id="{0344D541-73F6-FC46-6B76-030A410B418D}"/>
              </a:ext>
            </a:extLst>
          </p:cNvPr>
          <p:cNvGrpSpPr/>
          <p:nvPr/>
        </p:nvGrpSpPr>
        <p:grpSpPr>
          <a:xfrm>
            <a:off x="9332258" y="2742729"/>
            <a:ext cx="770966" cy="1169229"/>
            <a:chOff x="9332258" y="2742729"/>
            <a:chExt cx="770966" cy="1169229"/>
          </a:xfrm>
        </p:grpSpPr>
        <p:sp>
          <p:nvSpPr>
            <p:cNvPr id="14" name="Rectangle: Rounded Corners 13">
              <a:extLst>
                <a:ext uri="{FF2B5EF4-FFF2-40B4-BE49-F238E27FC236}">
                  <a16:creationId xmlns:a16="http://schemas.microsoft.com/office/drawing/2014/main" id="{62F69CB2-475D-D333-5455-070DF9C006BC}"/>
                </a:ext>
              </a:extLst>
            </p:cNvPr>
            <p:cNvSpPr/>
            <p:nvPr/>
          </p:nvSpPr>
          <p:spPr>
            <a:xfrm>
              <a:off x="9332259" y="2742729"/>
              <a:ext cx="770965" cy="770965"/>
            </a:xfrm>
            <a:prstGeom prst="roundRect">
              <a:avLst/>
            </a:prstGeom>
            <a:solidFill>
              <a:srgbClr val="0247FE"/>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07239990-17F0-9C1F-6BD6-FCFC2C412279}"/>
                </a:ext>
              </a:extLst>
            </p:cNvPr>
            <p:cNvSpPr txBox="1"/>
            <p:nvPr/>
          </p:nvSpPr>
          <p:spPr>
            <a:xfrm>
              <a:off x="9332258" y="3542626"/>
              <a:ext cx="770965" cy="369332"/>
            </a:xfrm>
            <a:prstGeom prst="rect">
              <a:avLst/>
            </a:prstGeom>
            <a:noFill/>
          </p:spPr>
          <p:txBody>
            <a:bodyPr wrap="square" rtlCol="0">
              <a:spAutoFit/>
            </a:bodyPr>
            <a:lstStyle/>
            <a:p>
              <a:pPr algn="ctr"/>
              <a:r>
                <a:rPr lang="en-GB" dirty="0"/>
                <a:t>blue</a:t>
              </a:r>
            </a:p>
          </p:txBody>
        </p:sp>
      </p:grpSp>
      <p:grpSp>
        <p:nvGrpSpPr>
          <p:cNvPr id="29" name="Group 28">
            <a:extLst>
              <a:ext uri="{FF2B5EF4-FFF2-40B4-BE49-F238E27FC236}">
                <a16:creationId xmlns:a16="http://schemas.microsoft.com/office/drawing/2014/main" id="{6D944FD5-E167-48D0-8815-815A4FE2A0B0}"/>
              </a:ext>
            </a:extLst>
          </p:cNvPr>
          <p:cNvGrpSpPr/>
          <p:nvPr/>
        </p:nvGrpSpPr>
        <p:grpSpPr>
          <a:xfrm>
            <a:off x="10103222" y="2742728"/>
            <a:ext cx="900722" cy="1169230"/>
            <a:chOff x="10103222" y="2742728"/>
            <a:chExt cx="900722" cy="1169230"/>
          </a:xfrm>
        </p:grpSpPr>
        <p:sp>
          <p:nvSpPr>
            <p:cNvPr id="15" name="Rectangle: Rounded Corners 14">
              <a:extLst>
                <a:ext uri="{FF2B5EF4-FFF2-40B4-BE49-F238E27FC236}">
                  <a16:creationId xmlns:a16="http://schemas.microsoft.com/office/drawing/2014/main" id="{B58BB8C2-6EEE-B152-3C7E-7EE0EEFCF5C6}"/>
                </a:ext>
              </a:extLst>
            </p:cNvPr>
            <p:cNvSpPr/>
            <p:nvPr/>
          </p:nvSpPr>
          <p:spPr>
            <a:xfrm>
              <a:off x="10164154" y="2742728"/>
              <a:ext cx="770965" cy="770965"/>
            </a:xfrm>
            <a:prstGeom prst="roundRect">
              <a:avLst/>
            </a:prstGeom>
            <a:solidFill>
              <a:srgbClr val="FB9902"/>
            </a:solidFill>
            <a:ln w="28575">
              <a:solidFill>
                <a:srgbClr val="DA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4CE9197C-F1AB-5151-4BD9-4CB369FF8F23}"/>
                </a:ext>
              </a:extLst>
            </p:cNvPr>
            <p:cNvSpPr txBox="1"/>
            <p:nvPr/>
          </p:nvSpPr>
          <p:spPr>
            <a:xfrm>
              <a:off x="10103222" y="3542626"/>
              <a:ext cx="900722" cy="369332"/>
            </a:xfrm>
            <a:prstGeom prst="rect">
              <a:avLst/>
            </a:prstGeom>
            <a:noFill/>
          </p:spPr>
          <p:txBody>
            <a:bodyPr wrap="square" rtlCol="0">
              <a:spAutoFit/>
            </a:bodyPr>
            <a:lstStyle/>
            <a:p>
              <a:pPr algn="ctr"/>
              <a:r>
                <a:rPr lang="en-GB" dirty="0"/>
                <a:t>orange</a:t>
              </a:r>
            </a:p>
          </p:txBody>
        </p:sp>
      </p:grpSp>
      <p:grpSp>
        <p:nvGrpSpPr>
          <p:cNvPr id="30" name="Group 29">
            <a:extLst>
              <a:ext uri="{FF2B5EF4-FFF2-40B4-BE49-F238E27FC236}">
                <a16:creationId xmlns:a16="http://schemas.microsoft.com/office/drawing/2014/main" id="{8D6A8F22-3959-355D-4620-B8ABBACAA0AE}"/>
              </a:ext>
            </a:extLst>
          </p:cNvPr>
          <p:cNvGrpSpPr/>
          <p:nvPr/>
        </p:nvGrpSpPr>
        <p:grpSpPr>
          <a:xfrm>
            <a:off x="9295794" y="4275224"/>
            <a:ext cx="868359" cy="1147554"/>
            <a:chOff x="9295794" y="4275224"/>
            <a:chExt cx="868359" cy="1147554"/>
          </a:xfrm>
        </p:grpSpPr>
        <p:sp>
          <p:nvSpPr>
            <p:cNvPr id="17" name="Rectangle: Rounded Corners 16">
              <a:extLst>
                <a:ext uri="{FF2B5EF4-FFF2-40B4-BE49-F238E27FC236}">
                  <a16:creationId xmlns:a16="http://schemas.microsoft.com/office/drawing/2014/main" id="{695BFEA6-2591-AB6A-CCA9-140BEDA9D176}"/>
                </a:ext>
              </a:extLst>
            </p:cNvPr>
            <p:cNvSpPr/>
            <p:nvPr/>
          </p:nvSpPr>
          <p:spPr>
            <a:xfrm>
              <a:off x="9332259" y="4275224"/>
              <a:ext cx="770965" cy="770965"/>
            </a:xfrm>
            <a:prstGeom prst="roundRect">
              <a:avLst/>
            </a:prstGeom>
            <a:solidFill>
              <a:srgbClr val="FEFE33"/>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F8D1E90-655F-A51E-85FE-A2FB8F3BD00D}"/>
                </a:ext>
              </a:extLst>
            </p:cNvPr>
            <p:cNvSpPr txBox="1"/>
            <p:nvPr/>
          </p:nvSpPr>
          <p:spPr>
            <a:xfrm>
              <a:off x="9295794" y="5053446"/>
              <a:ext cx="868359" cy="369332"/>
            </a:xfrm>
            <a:prstGeom prst="rect">
              <a:avLst/>
            </a:prstGeom>
            <a:noFill/>
          </p:spPr>
          <p:txBody>
            <a:bodyPr wrap="square" rtlCol="0">
              <a:spAutoFit/>
            </a:bodyPr>
            <a:lstStyle/>
            <a:p>
              <a:pPr algn="ctr"/>
              <a:r>
                <a:rPr lang="en-GB" dirty="0"/>
                <a:t>yellow</a:t>
              </a:r>
            </a:p>
          </p:txBody>
        </p:sp>
      </p:grpSp>
      <p:grpSp>
        <p:nvGrpSpPr>
          <p:cNvPr id="31" name="Group 30">
            <a:extLst>
              <a:ext uri="{FF2B5EF4-FFF2-40B4-BE49-F238E27FC236}">
                <a16:creationId xmlns:a16="http://schemas.microsoft.com/office/drawing/2014/main" id="{49055B55-26DD-1002-04C7-C8E43B642320}"/>
              </a:ext>
            </a:extLst>
          </p:cNvPr>
          <p:cNvGrpSpPr/>
          <p:nvPr/>
        </p:nvGrpSpPr>
        <p:grpSpPr>
          <a:xfrm>
            <a:off x="10135585" y="4275223"/>
            <a:ext cx="868359" cy="1147555"/>
            <a:chOff x="10135585" y="4275223"/>
            <a:chExt cx="868359" cy="1147555"/>
          </a:xfrm>
        </p:grpSpPr>
        <p:sp>
          <p:nvSpPr>
            <p:cNvPr id="19" name="Rectangle: Rounded Corners 18">
              <a:extLst>
                <a:ext uri="{FF2B5EF4-FFF2-40B4-BE49-F238E27FC236}">
                  <a16:creationId xmlns:a16="http://schemas.microsoft.com/office/drawing/2014/main" id="{89DA176F-210A-7D94-C6F9-D7DE65DCC7C2}"/>
                </a:ext>
              </a:extLst>
            </p:cNvPr>
            <p:cNvSpPr/>
            <p:nvPr/>
          </p:nvSpPr>
          <p:spPr>
            <a:xfrm>
              <a:off x="10164154" y="4275223"/>
              <a:ext cx="770965" cy="770965"/>
            </a:xfrm>
            <a:prstGeom prst="roundRect">
              <a:avLst/>
            </a:prstGeom>
            <a:solidFill>
              <a:srgbClr val="8601AF"/>
            </a:solidFill>
            <a:ln w="28575">
              <a:solidFill>
                <a:srgbClr val="5F2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F27D41AC-F113-2F1B-57F1-706F61ECF7A7}"/>
                </a:ext>
              </a:extLst>
            </p:cNvPr>
            <p:cNvSpPr txBox="1"/>
            <p:nvPr/>
          </p:nvSpPr>
          <p:spPr>
            <a:xfrm>
              <a:off x="10135585" y="5053446"/>
              <a:ext cx="868359" cy="369332"/>
            </a:xfrm>
            <a:prstGeom prst="rect">
              <a:avLst/>
            </a:prstGeom>
            <a:noFill/>
          </p:spPr>
          <p:txBody>
            <a:bodyPr wrap="square" rtlCol="0">
              <a:spAutoFit/>
            </a:bodyPr>
            <a:lstStyle/>
            <a:p>
              <a:pPr algn="ctr"/>
              <a:r>
                <a:rPr lang="en-GB" dirty="0"/>
                <a:t>purple</a:t>
              </a:r>
            </a:p>
          </p:txBody>
        </p:sp>
      </p:grpSp>
      <p:cxnSp>
        <p:nvCxnSpPr>
          <p:cNvPr id="32" name="Straight Arrow Connector 31">
            <a:extLst>
              <a:ext uri="{FF2B5EF4-FFF2-40B4-BE49-F238E27FC236}">
                <a16:creationId xmlns:a16="http://schemas.microsoft.com/office/drawing/2014/main" id="{6609705D-9F63-32AB-E9FC-069787EA9C99}"/>
              </a:ext>
            </a:extLst>
          </p:cNvPr>
          <p:cNvCxnSpPr>
            <a:cxnSpLocks/>
          </p:cNvCxnSpPr>
          <p:nvPr/>
        </p:nvCxnSpPr>
        <p:spPr>
          <a:xfrm flipH="1">
            <a:off x="4349097" y="2466449"/>
            <a:ext cx="3191436" cy="1937844"/>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F6D3B11-D9F8-4636-4C15-81AB5DF931FC}"/>
              </a:ext>
            </a:extLst>
          </p:cNvPr>
          <p:cNvCxnSpPr>
            <a:cxnSpLocks/>
          </p:cNvCxnSpPr>
          <p:nvPr/>
        </p:nvCxnSpPr>
        <p:spPr>
          <a:xfrm flipH="1" flipV="1">
            <a:off x="4488348" y="2494723"/>
            <a:ext cx="3005912" cy="1740925"/>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SQLBits 2023 - General Sessions: Call for Speakers @ Sessionize.com">
            <a:extLst>
              <a:ext uri="{FF2B5EF4-FFF2-40B4-BE49-F238E27FC236}">
                <a16:creationId xmlns:a16="http://schemas.microsoft.com/office/drawing/2014/main" id="{633AE552-C938-9782-7D8F-0A2A5F20CB3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B8BAC1F-08E6-F08C-10F4-E6A498F1E99C}"/>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127215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3C6E8-C62D-8D51-F030-5475552180A9}"/>
              </a:ext>
            </a:extLst>
          </p:cNvPr>
          <p:cNvSpPr>
            <a:spLocks noGrp="1"/>
          </p:cNvSpPr>
          <p:nvPr>
            <p:ph type="body" sz="quarter" idx="10"/>
          </p:nvPr>
        </p:nvSpPr>
        <p:spPr/>
        <p:txBody>
          <a:bodyPr>
            <a:normAutofit lnSpcReduction="10000"/>
          </a:bodyPr>
          <a:lstStyle/>
          <a:p>
            <a:r>
              <a:rPr lang="en-GB" sz="3200" dirty="0"/>
              <a:t>Design Principles</a:t>
            </a:r>
          </a:p>
        </p:txBody>
      </p:sp>
      <p:grpSp>
        <p:nvGrpSpPr>
          <p:cNvPr id="16" name="Group 15">
            <a:extLst>
              <a:ext uri="{FF2B5EF4-FFF2-40B4-BE49-F238E27FC236}">
                <a16:creationId xmlns:a16="http://schemas.microsoft.com/office/drawing/2014/main" id="{0D1C1926-0215-F79E-785D-1B528ED3F28D}"/>
              </a:ext>
            </a:extLst>
          </p:cNvPr>
          <p:cNvGrpSpPr/>
          <p:nvPr/>
        </p:nvGrpSpPr>
        <p:grpSpPr>
          <a:xfrm>
            <a:off x="6170906" y="173210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FB46ED7-8375-6B33-C125-BE6B8DB28385}"/>
              </a:ext>
            </a:extLst>
          </p:cNvPr>
          <p:cNvGrpSpPr/>
          <p:nvPr/>
        </p:nvGrpSpPr>
        <p:grpSpPr>
          <a:xfrm>
            <a:off x="3593927" y="1735051"/>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EA2729C-1BCB-B104-65D7-74919588FD4A}"/>
              </a:ext>
            </a:extLst>
          </p:cNvPr>
          <p:cNvGrpSpPr/>
          <p:nvPr/>
        </p:nvGrpSpPr>
        <p:grpSpPr>
          <a:xfrm>
            <a:off x="8747886" y="173210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39" name="TextBox 38">
            <a:extLst>
              <a:ext uri="{FF2B5EF4-FFF2-40B4-BE49-F238E27FC236}">
                <a16:creationId xmlns:a16="http://schemas.microsoft.com/office/drawing/2014/main" id="{3EC938B2-97F1-42FE-1509-6E4A65BA32C3}"/>
              </a:ext>
            </a:extLst>
          </p:cNvPr>
          <p:cNvSpPr txBox="1"/>
          <p:nvPr/>
        </p:nvSpPr>
        <p:spPr>
          <a:xfrm>
            <a:off x="3593927" y="4248149"/>
            <a:ext cx="2418347" cy="584775"/>
          </a:xfrm>
          <a:prstGeom prst="rect">
            <a:avLst/>
          </a:prstGeom>
          <a:noFill/>
        </p:spPr>
        <p:txBody>
          <a:bodyPr wrap="square" rtlCol="0">
            <a:spAutoFit/>
          </a:bodyPr>
          <a:lstStyle/>
          <a:p>
            <a:pPr algn="ctr"/>
            <a:r>
              <a:rPr lang="en-GB" sz="3200" b="1" dirty="0"/>
              <a:t>balance</a:t>
            </a:r>
          </a:p>
        </p:txBody>
      </p:sp>
      <p:sp>
        <p:nvSpPr>
          <p:cNvPr id="40" name="TextBox 39">
            <a:extLst>
              <a:ext uri="{FF2B5EF4-FFF2-40B4-BE49-F238E27FC236}">
                <a16:creationId xmlns:a16="http://schemas.microsoft.com/office/drawing/2014/main" id="{7149097B-199D-A04D-83DB-D0C08F209B97}"/>
              </a:ext>
            </a:extLst>
          </p:cNvPr>
          <p:cNvSpPr txBox="1"/>
          <p:nvPr/>
        </p:nvSpPr>
        <p:spPr>
          <a:xfrm>
            <a:off x="6170906" y="4245199"/>
            <a:ext cx="2418347" cy="584775"/>
          </a:xfrm>
          <a:prstGeom prst="rect">
            <a:avLst/>
          </a:prstGeom>
          <a:noFill/>
        </p:spPr>
        <p:txBody>
          <a:bodyPr wrap="square" rtlCol="0">
            <a:spAutoFit/>
          </a:bodyPr>
          <a:lstStyle/>
          <a:p>
            <a:pPr algn="ctr"/>
            <a:r>
              <a:rPr lang="en-GB" sz="3200" b="1" dirty="0"/>
              <a:t>emphasis</a:t>
            </a:r>
          </a:p>
        </p:txBody>
      </p:sp>
      <p:sp>
        <p:nvSpPr>
          <p:cNvPr id="41" name="TextBox 40">
            <a:extLst>
              <a:ext uri="{FF2B5EF4-FFF2-40B4-BE49-F238E27FC236}">
                <a16:creationId xmlns:a16="http://schemas.microsoft.com/office/drawing/2014/main" id="{AA15FA46-8AEA-2364-508A-BB94EECEF8DF}"/>
              </a:ext>
            </a:extLst>
          </p:cNvPr>
          <p:cNvSpPr txBox="1"/>
          <p:nvPr/>
        </p:nvSpPr>
        <p:spPr>
          <a:xfrm>
            <a:off x="8747885" y="4242249"/>
            <a:ext cx="2418347" cy="584775"/>
          </a:xfrm>
          <a:prstGeom prst="rect">
            <a:avLst/>
          </a:prstGeom>
          <a:noFill/>
        </p:spPr>
        <p:txBody>
          <a:bodyPr wrap="square" rtlCol="0">
            <a:spAutoFit/>
          </a:bodyPr>
          <a:lstStyle/>
          <a:p>
            <a:pPr algn="ctr"/>
            <a:r>
              <a:rPr lang="en-GB" sz="3200" b="1" dirty="0"/>
              <a:t>hierarchy</a:t>
            </a:r>
          </a:p>
        </p:txBody>
      </p:sp>
      <p:grpSp>
        <p:nvGrpSpPr>
          <p:cNvPr id="26" name="Group 25">
            <a:extLst>
              <a:ext uri="{FF2B5EF4-FFF2-40B4-BE49-F238E27FC236}">
                <a16:creationId xmlns:a16="http://schemas.microsoft.com/office/drawing/2014/main" id="{0CB376F7-8BC7-1F01-00D8-C6938BA97A9D}"/>
              </a:ext>
            </a:extLst>
          </p:cNvPr>
          <p:cNvGrpSpPr/>
          <p:nvPr/>
        </p:nvGrpSpPr>
        <p:grpSpPr>
          <a:xfrm rot="10800000">
            <a:off x="1006141" y="1735053"/>
            <a:ext cx="2418347" cy="2418347"/>
            <a:chOff x="1034716" y="1973179"/>
            <a:chExt cx="2418347" cy="2418347"/>
          </a:xfrm>
        </p:grpSpPr>
        <p:sp>
          <p:nvSpPr>
            <p:cNvPr id="27" name="Rectangle 26">
              <a:extLst>
                <a:ext uri="{FF2B5EF4-FFF2-40B4-BE49-F238E27FC236}">
                  <a16:creationId xmlns:a16="http://schemas.microsoft.com/office/drawing/2014/main" id="{A4C55F64-C0B4-B5F2-796F-2A5427CCA947}"/>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DA09CBA-3BDC-3F5D-EFE8-74964E34F7B7}"/>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5CDFDD4-B246-C383-2B57-70E3D6EC9788}"/>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hord 30">
              <a:extLst>
                <a:ext uri="{FF2B5EF4-FFF2-40B4-BE49-F238E27FC236}">
                  <a16:creationId xmlns:a16="http://schemas.microsoft.com/office/drawing/2014/main" id="{8CF519E8-E2A0-0371-11C1-59CCB61F3463}"/>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4" name="Picture 2" descr="SQLBits 2023 - General Sessions: Call for Speakers @ Sessionize.com">
            <a:extLst>
              <a:ext uri="{FF2B5EF4-FFF2-40B4-BE49-F238E27FC236}">
                <a16:creationId xmlns:a16="http://schemas.microsoft.com/office/drawing/2014/main" id="{EFFF8505-1041-FE5C-C7A4-A58BBECA76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80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2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5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5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25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B8D6C-85C7-A8FE-A4F9-7DB01B5C1F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89469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2" name="TextBox 1">
            <a:extLst>
              <a:ext uri="{FF2B5EF4-FFF2-40B4-BE49-F238E27FC236}">
                <a16:creationId xmlns:a16="http://schemas.microsoft.com/office/drawing/2014/main" id="{87AB8616-2BB4-A3ED-6DDF-FC597C6A50BC}"/>
              </a:ext>
            </a:extLst>
          </p:cNvPr>
          <p:cNvSpPr txBox="1"/>
          <p:nvPr/>
        </p:nvSpPr>
        <p:spPr>
          <a:xfrm>
            <a:off x="4271655" y="1735053"/>
            <a:ext cx="6965004" cy="1077218"/>
          </a:xfrm>
          <a:prstGeom prst="rect">
            <a:avLst/>
          </a:prstGeom>
          <a:noFill/>
        </p:spPr>
        <p:txBody>
          <a:bodyPr wrap="square" rtlCol="0">
            <a:spAutoFit/>
          </a:bodyPr>
          <a:lstStyle/>
          <a:p>
            <a:r>
              <a:rPr lang="en-GB" sz="3200" dirty="0"/>
              <a:t>Keeps your viewers’ </a:t>
            </a:r>
            <a:r>
              <a:rPr lang="en-GB" sz="3200" b="1" dirty="0"/>
              <a:t>interest </a:t>
            </a:r>
            <a:r>
              <a:rPr lang="en-GB" sz="3200" dirty="0"/>
              <a:t>and enables them to </a:t>
            </a:r>
            <a:r>
              <a:rPr lang="en-GB" sz="3200" b="1" dirty="0"/>
              <a:t>analyse </a:t>
            </a:r>
            <a:r>
              <a:rPr lang="en-GB" sz="3200" dirty="0"/>
              <a:t>effectively</a:t>
            </a:r>
          </a:p>
        </p:txBody>
      </p:sp>
      <p:sp>
        <p:nvSpPr>
          <p:cNvPr id="7" name="TextBox 6">
            <a:extLst>
              <a:ext uri="{FF2B5EF4-FFF2-40B4-BE49-F238E27FC236}">
                <a16:creationId xmlns:a16="http://schemas.microsoft.com/office/drawing/2014/main" id="{D0D16093-1FBB-3BD9-5E26-4AE59A459D82}"/>
              </a:ext>
            </a:extLst>
          </p:cNvPr>
          <p:cNvSpPr txBox="1"/>
          <p:nvPr/>
        </p:nvSpPr>
        <p:spPr>
          <a:xfrm>
            <a:off x="4271655" y="3429000"/>
            <a:ext cx="6965004" cy="523220"/>
          </a:xfrm>
          <a:prstGeom prst="rect">
            <a:avLst/>
          </a:prstGeom>
          <a:noFill/>
        </p:spPr>
        <p:txBody>
          <a:bodyPr wrap="square" rtlCol="0">
            <a:spAutoFit/>
          </a:bodyPr>
          <a:lstStyle/>
          <a:p>
            <a:r>
              <a:rPr lang="en-GB" sz="2800" b="1" dirty="0"/>
              <a:t>High</a:t>
            </a:r>
            <a:r>
              <a:rPr lang="en-GB" sz="2800" dirty="0"/>
              <a:t> </a:t>
            </a:r>
            <a:r>
              <a:rPr lang="en-GB" sz="2800" b="1" dirty="0"/>
              <a:t>contrast</a:t>
            </a:r>
            <a:r>
              <a:rPr lang="en-GB" sz="2800" dirty="0"/>
              <a:t> your “</a:t>
            </a:r>
            <a:r>
              <a:rPr lang="en-GB" sz="2800" b="1" dirty="0"/>
              <a:t>data</a:t>
            </a:r>
            <a:r>
              <a:rPr lang="en-GB" sz="2800" dirty="0"/>
              <a:t>” and the </a:t>
            </a:r>
            <a:r>
              <a:rPr lang="en-GB" sz="2800" b="1" dirty="0"/>
              <a:t>background</a:t>
            </a:r>
            <a:endParaRPr lang="en-GB" sz="2800" dirty="0"/>
          </a:p>
        </p:txBody>
      </p:sp>
      <p:grpSp>
        <p:nvGrpSpPr>
          <p:cNvPr id="9" name="Group 8">
            <a:extLst>
              <a:ext uri="{FF2B5EF4-FFF2-40B4-BE49-F238E27FC236}">
                <a16:creationId xmlns:a16="http://schemas.microsoft.com/office/drawing/2014/main" id="{580BC93F-E139-9FA2-E5D9-E20990DED6E5}"/>
              </a:ext>
            </a:extLst>
          </p:cNvPr>
          <p:cNvGrpSpPr/>
          <p:nvPr/>
        </p:nvGrpSpPr>
        <p:grpSpPr>
          <a:xfrm rot="10800000">
            <a:off x="1006141" y="1735053"/>
            <a:ext cx="2418347" cy="2418347"/>
            <a:chOff x="1034716" y="1973179"/>
            <a:chExt cx="2418347" cy="2418347"/>
          </a:xfrm>
        </p:grpSpPr>
        <p:sp>
          <p:nvSpPr>
            <p:cNvPr id="11" name="Rectangle 10">
              <a:extLst>
                <a:ext uri="{FF2B5EF4-FFF2-40B4-BE49-F238E27FC236}">
                  <a16:creationId xmlns:a16="http://schemas.microsoft.com/office/drawing/2014/main" id="{3BF98452-297D-6391-0DC0-6AA4214B522E}"/>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9B0D71-A351-AF76-A399-58DFED32168D}"/>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B2D071C1-0F6A-95C3-1EC9-8FFCBCE336B1}"/>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hord 13">
              <a:extLst>
                <a:ext uri="{FF2B5EF4-FFF2-40B4-BE49-F238E27FC236}">
                  <a16:creationId xmlns:a16="http://schemas.microsoft.com/office/drawing/2014/main" id="{52B62A38-E56F-53A0-8831-FEBF9D84A600}"/>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sz="2800" dirty="0"/>
              <a:t>Design Principles</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4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FF0EB-A529-C761-CE26-C4EEBB3C3F36}"/>
              </a:ext>
            </a:extLst>
          </p:cNvPr>
          <p:cNvSpPr>
            <a:spLocks noGrp="1"/>
          </p:cNvSpPr>
          <p:nvPr>
            <p:ph type="body" sz="quarter" idx="10"/>
          </p:nvPr>
        </p:nvSpPr>
        <p:spPr/>
        <p:txBody>
          <a:bodyPr/>
          <a:lstStyle/>
          <a:p>
            <a:r>
              <a:rPr lang="en-GB" dirty="0"/>
              <a:t>Design Principles</a:t>
            </a:r>
          </a:p>
          <a:p>
            <a:endParaRPr lang="en-GB" dirty="0"/>
          </a:p>
        </p:txBody>
      </p:sp>
      <p:pic>
        <p:nvPicPr>
          <p:cNvPr id="4" name="Picture 2" descr="SQLBits 2023 - General Sessions: Call for Speakers @ Sessionize.com">
            <a:extLst>
              <a:ext uri="{FF2B5EF4-FFF2-40B4-BE49-F238E27FC236}">
                <a16:creationId xmlns:a16="http://schemas.microsoft.com/office/drawing/2014/main" id="{4F33CA82-C240-CB71-FF2B-D38C1D2CC6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066646-D6AB-819A-D05B-DB574501B12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004" y="2196310"/>
            <a:ext cx="2837995" cy="1709848"/>
          </a:xfrm>
          <a:prstGeom prst="rect">
            <a:avLst/>
          </a:prstGeom>
        </p:spPr>
      </p:pic>
      <p:pic>
        <p:nvPicPr>
          <p:cNvPr id="15" name="Picture 14">
            <a:extLst>
              <a:ext uri="{FF2B5EF4-FFF2-40B4-BE49-F238E27FC236}">
                <a16:creationId xmlns:a16="http://schemas.microsoft.com/office/drawing/2014/main" id="{D7C74B6E-8821-C01A-0E7E-91670E5CF1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308553"/>
            <a:ext cx="3830001" cy="1555105"/>
          </a:xfrm>
          <a:prstGeom prst="rect">
            <a:avLst/>
          </a:prstGeom>
        </p:spPr>
      </p:pic>
      <p:pic>
        <p:nvPicPr>
          <p:cNvPr id="8" name="Picture 7">
            <a:extLst>
              <a:ext uri="{FF2B5EF4-FFF2-40B4-BE49-F238E27FC236}">
                <a16:creationId xmlns:a16="http://schemas.microsoft.com/office/drawing/2014/main" id="{514239A4-859B-D749-C8A6-015D4748863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30001" y="1787298"/>
            <a:ext cx="3463617" cy="3042509"/>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C075894D-9557-5B11-B009-9189CC04720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60002" y="1787298"/>
            <a:ext cx="3495200" cy="3042509"/>
          </a:xfrm>
          <a:prstGeom prst="rect">
            <a:avLst/>
          </a:prstGeom>
          <a:ln>
            <a:solidFill>
              <a:schemeClr val="bg1">
                <a:lumMod val="85000"/>
              </a:schemeClr>
            </a:solidFill>
          </a:ln>
        </p:spPr>
      </p:pic>
    </p:spTree>
    <p:extLst>
      <p:ext uri="{BB962C8B-B14F-4D97-AF65-F5344CB8AC3E}">
        <p14:creationId xmlns:p14="http://schemas.microsoft.com/office/powerpoint/2010/main" val="2637066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B8D6C-85C7-A8FE-A4F9-7DB01B5C1F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3615941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22EAE-7285-1421-A073-515F232CF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839" y="266339"/>
            <a:ext cx="11250321" cy="6325322"/>
          </a:xfrm>
          <a:prstGeom prst="rect">
            <a:avLst/>
          </a:prstGeom>
        </p:spPr>
      </p:pic>
    </p:spTree>
    <p:extLst>
      <p:ext uri="{BB962C8B-B14F-4D97-AF65-F5344CB8AC3E}">
        <p14:creationId xmlns:p14="http://schemas.microsoft.com/office/powerpoint/2010/main" val="2816815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46ED7-8375-6B33-C125-BE6B8DB28385}"/>
              </a:ext>
            </a:extLst>
          </p:cNvPr>
          <p:cNvGrpSpPr/>
          <p:nvPr/>
        </p:nvGrpSpPr>
        <p:grpSpPr>
          <a:xfrm>
            <a:off x="999004" y="1735052"/>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TextBox 38">
            <a:extLst>
              <a:ext uri="{FF2B5EF4-FFF2-40B4-BE49-F238E27FC236}">
                <a16:creationId xmlns:a16="http://schemas.microsoft.com/office/drawing/2014/main" id="{3EC938B2-97F1-42FE-1509-6E4A65BA32C3}"/>
              </a:ext>
            </a:extLst>
          </p:cNvPr>
          <p:cNvSpPr txBox="1"/>
          <p:nvPr/>
        </p:nvSpPr>
        <p:spPr>
          <a:xfrm>
            <a:off x="999004" y="4248150"/>
            <a:ext cx="2418347" cy="584775"/>
          </a:xfrm>
          <a:prstGeom prst="rect">
            <a:avLst/>
          </a:prstGeom>
          <a:noFill/>
        </p:spPr>
        <p:txBody>
          <a:bodyPr wrap="square" rtlCol="0">
            <a:spAutoFit/>
          </a:bodyPr>
          <a:lstStyle/>
          <a:p>
            <a:pPr algn="ctr"/>
            <a:r>
              <a:rPr lang="en-GB" sz="3200" b="1" dirty="0"/>
              <a:t>balance</a:t>
            </a:r>
          </a:p>
        </p:txBody>
      </p:sp>
      <p:sp>
        <p:nvSpPr>
          <p:cNvPr id="3" name="TextBox 2">
            <a:extLst>
              <a:ext uri="{FF2B5EF4-FFF2-40B4-BE49-F238E27FC236}">
                <a16:creationId xmlns:a16="http://schemas.microsoft.com/office/drawing/2014/main" id="{BC76E4FB-6D28-97B1-F481-53E3D64C5FC5}"/>
              </a:ext>
            </a:extLst>
          </p:cNvPr>
          <p:cNvSpPr txBox="1"/>
          <p:nvPr/>
        </p:nvSpPr>
        <p:spPr>
          <a:xfrm>
            <a:off x="4335432" y="3133178"/>
            <a:ext cx="6522385" cy="954107"/>
          </a:xfrm>
          <a:prstGeom prst="rect">
            <a:avLst/>
          </a:prstGeom>
          <a:noFill/>
        </p:spPr>
        <p:txBody>
          <a:bodyPr wrap="square" rtlCol="0">
            <a:spAutoFit/>
          </a:bodyPr>
          <a:lstStyle/>
          <a:p>
            <a:r>
              <a:rPr lang="en-GB" sz="2800" b="1" dirty="0"/>
              <a:t>Blank space </a:t>
            </a:r>
            <a:r>
              <a:rPr lang="en-GB" sz="2800" dirty="0"/>
              <a:t>is good - keep margins, never fill the page</a:t>
            </a:r>
          </a:p>
        </p:txBody>
      </p:sp>
      <p:sp>
        <p:nvSpPr>
          <p:cNvPr id="4" name="TextBox 3">
            <a:extLst>
              <a:ext uri="{FF2B5EF4-FFF2-40B4-BE49-F238E27FC236}">
                <a16:creationId xmlns:a16="http://schemas.microsoft.com/office/drawing/2014/main" id="{CCAC08D0-EE0F-EE1F-6EDF-22D52978251E}"/>
              </a:ext>
            </a:extLst>
          </p:cNvPr>
          <p:cNvSpPr txBox="1"/>
          <p:nvPr/>
        </p:nvSpPr>
        <p:spPr>
          <a:xfrm>
            <a:off x="4334120" y="4355871"/>
            <a:ext cx="6523697" cy="954107"/>
          </a:xfrm>
          <a:prstGeom prst="rect">
            <a:avLst/>
          </a:prstGeom>
          <a:noFill/>
        </p:spPr>
        <p:txBody>
          <a:bodyPr wrap="square" rtlCol="0">
            <a:spAutoFit/>
          </a:bodyPr>
          <a:lstStyle/>
          <a:p>
            <a:r>
              <a:rPr lang="en-GB" sz="2800" dirty="0"/>
              <a:t>Minimise </a:t>
            </a:r>
            <a:r>
              <a:rPr lang="en-GB" sz="2800" b="1" dirty="0"/>
              <a:t>clutter</a:t>
            </a:r>
            <a:r>
              <a:rPr lang="en-GB" sz="2800" dirty="0"/>
              <a:t> – if it doesn’t add value, remove it</a:t>
            </a:r>
          </a:p>
        </p:txBody>
      </p:sp>
      <p:sp>
        <p:nvSpPr>
          <p:cNvPr id="2" name="TextBox 1">
            <a:extLst>
              <a:ext uri="{FF2B5EF4-FFF2-40B4-BE49-F238E27FC236}">
                <a16:creationId xmlns:a16="http://schemas.microsoft.com/office/drawing/2014/main" id="{0BEFB78E-72CB-829B-278A-B8FD5B867216}"/>
              </a:ext>
            </a:extLst>
          </p:cNvPr>
          <p:cNvSpPr txBox="1"/>
          <p:nvPr/>
        </p:nvSpPr>
        <p:spPr>
          <a:xfrm>
            <a:off x="4335432" y="1288865"/>
            <a:ext cx="6522385" cy="1200329"/>
          </a:xfrm>
          <a:prstGeom prst="rect">
            <a:avLst/>
          </a:prstGeom>
          <a:noFill/>
        </p:spPr>
        <p:txBody>
          <a:bodyPr wrap="square" rtlCol="0">
            <a:spAutoFit/>
          </a:bodyPr>
          <a:lstStyle/>
          <a:p>
            <a:r>
              <a:rPr lang="en-GB" sz="3600" dirty="0"/>
              <a:t>Gives the viz its </a:t>
            </a:r>
            <a:r>
              <a:rPr lang="en-GB" sz="3600" b="1" dirty="0"/>
              <a:t>structure</a:t>
            </a:r>
            <a:r>
              <a:rPr lang="en-GB" sz="3600" dirty="0"/>
              <a:t> and </a:t>
            </a:r>
            <a:r>
              <a:rPr lang="en-GB" sz="3600" b="1" dirty="0"/>
              <a:t>stability</a:t>
            </a:r>
          </a:p>
        </p:txBody>
      </p:sp>
      <p:sp>
        <p:nvSpPr>
          <p:cNvPr id="5" name="Text Placeholder 4">
            <a:extLst>
              <a:ext uri="{FF2B5EF4-FFF2-40B4-BE49-F238E27FC236}">
                <a16:creationId xmlns:a16="http://schemas.microsoft.com/office/drawing/2014/main" id="{6C6DFD15-8C7B-378A-DED2-6A805F062DD3}"/>
              </a:ext>
            </a:extLst>
          </p:cNvPr>
          <p:cNvSpPr>
            <a:spLocks noGrp="1"/>
          </p:cNvSpPr>
          <p:nvPr>
            <p:ph type="body" sz="quarter" idx="10"/>
          </p:nvPr>
        </p:nvSpPr>
        <p:spPr/>
        <p:txBody>
          <a:bodyPr/>
          <a:lstStyle/>
          <a:p>
            <a:r>
              <a:rPr lang="en-GB" sz="2800" dirty="0"/>
              <a:t>Design Principles</a:t>
            </a:r>
          </a:p>
          <a:p>
            <a:endParaRPr lang="en-GB" dirty="0"/>
          </a:p>
        </p:txBody>
      </p:sp>
      <p:pic>
        <p:nvPicPr>
          <p:cNvPr id="6" name="Picture 2" descr="SQLBits 2023 - General Sessions: Call for Speakers @ Sessionize.com">
            <a:extLst>
              <a:ext uri="{FF2B5EF4-FFF2-40B4-BE49-F238E27FC236}">
                <a16:creationId xmlns:a16="http://schemas.microsoft.com/office/drawing/2014/main" id="{82FA2BEB-837A-9BD0-994E-7D282FAAFDD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62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022EAE-7285-1421-A073-515F232CF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839" y="266339"/>
            <a:ext cx="11250321" cy="6325322"/>
          </a:xfrm>
          <a:prstGeom prst="rect">
            <a:avLst/>
          </a:prstGeom>
        </p:spPr>
      </p:pic>
    </p:spTree>
    <p:extLst>
      <p:ext uri="{BB962C8B-B14F-4D97-AF65-F5344CB8AC3E}">
        <p14:creationId xmlns:p14="http://schemas.microsoft.com/office/powerpoint/2010/main" val="1132843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B0EC4-D902-5DD4-7448-5901DD8801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532" y="266339"/>
            <a:ext cx="11292936" cy="6325322"/>
          </a:xfrm>
          <a:prstGeom prst="rect">
            <a:avLst/>
          </a:prstGeom>
        </p:spPr>
      </p:pic>
    </p:spTree>
    <p:extLst>
      <p:ext uri="{BB962C8B-B14F-4D97-AF65-F5344CB8AC3E}">
        <p14:creationId xmlns:p14="http://schemas.microsoft.com/office/powerpoint/2010/main" val="366437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D1C1926-0215-F79E-785D-1B528ED3F28D}"/>
              </a:ext>
            </a:extLst>
          </p:cNvPr>
          <p:cNvGrpSpPr/>
          <p:nvPr/>
        </p:nvGrpSpPr>
        <p:grpSpPr>
          <a:xfrm>
            <a:off x="999004" y="173505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Box 39">
            <a:extLst>
              <a:ext uri="{FF2B5EF4-FFF2-40B4-BE49-F238E27FC236}">
                <a16:creationId xmlns:a16="http://schemas.microsoft.com/office/drawing/2014/main" id="{7149097B-199D-A04D-83DB-D0C08F209B97}"/>
              </a:ext>
            </a:extLst>
          </p:cNvPr>
          <p:cNvSpPr txBox="1"/>
          <p:nvPr/>
        </p:nvSpPr>
        <p:spPr>
          <a:xfrm>
            <a:off x="999004" y="4248149"/>
            <a:ext cx="2418347" cy="584775"/>
          </a:xfrm>
          <a:prstGeom prst="rect">
            <a:avLst/>
          </a:prstGeom>
          <a:noFill/>
        </p:spPr>
        <p:txBody>
          <a:bodyPr wrap="square" rtlCol="0">
            <a:spAutoFit/>
          </a:bodyPr>
          <a:lstStyle/>
          <a:p>
            <a:pPr algn="ctr"/>
            <a:r>
              <a:rPr lang="en-GB" sz="3200" b="1" dirty="0"/>
              <a:t>emphasis</a:t>
            </a:r>
          </a:p>
        </p:txBody>
      </p:sp>
      <p:sp>
        <p:nvSpPr>
          <p:cNvPr id="9" name="TextBox 8">
            <a:extLst>
              <a:ext uri="{FF2B5EF4-FFF2-40B4-BE49-F238E27FC236}">
                <a16:creationId xmlns:a16="http://schemas.microsoft.com/office/drawing/2014/main" id="{FE086016-F9A0-CB3A-F686-17633CD364D9}"/>
              </a:ext>
            </a:extLst>
          </p:cNvPr>
          <p:cNvSpPr txBox="1"/>
          <p:nvPr/>
        </p:nvSpPr>
        <p:spPr>
          <a:xfrm>
            <a:off x="4227992" y="1729362"/>
            <a:ext cx="6965004" cy="646331"/>
          </a:xfrm>
          <a:prstGeom prst="rect">
            <a:avLst/>
          </a:prstGeom>
          <a:noFill/>
        </p:spPr>
        <p:txBody>
          <a:bodyPr wrap="square" rtlCol="0">
            <a:spAutoFit/>
          </a:bodyPr>
          <a:lstStyle/>
          <a:p>
            <a:r>
              <a:rPr lang="en-GB" sz="3600" b="1" dirty="0"/>
              <a:t>Focusses</a:t>
            </a:r>
            <a:r>
              <a:rPr lang="en-GB" sz="3600" dirty="0"/>
              <a:t> the viewers’ attention</a:t>
            </a:r>
          </a:p>
        </p:txBody>
      </p:sp>
      <p:sp>
        <p:nvSpPr>
          <p:cNvPr id="10" name="TextBox 9">
            <a:extLst>
              <a:ext uri="{FF2B5EF4-FFF2-40B4-BE49-F238E27FC236}">
                <a16:creationId xmlns:a16="http://schemas.microsoft.com/office/drawing/2014/main" id="{88D3F67F-23D9-2D6D-955E-F491B21920A8}"/>
              </a:ext>
            </a:extLst>
          </p:cNvPr>
          <p:cNvSpPr txBox="1"/>
          <p:nvPr/>
        </p:nvSpPr>
        <p:spPr>
          <a:xfrm>
            <a:off x="4227992" y="3192757"/>
            <a:ext cx="6965004" cy="523220"/>
          </a:xfrm>
          <a:prstGeom prst="rect">
            <a:avLst/>
          </a:prstGeom>
          <a:noFill/>
        </p:spPr>
        <p:txBody>
          <a:bodyPr wrap="square" rtlCol="0">
            <a:spAutoFit/>
          </a:bodyPr>
          <a:lstStyle/>
          <a:p>
            <a:r>
              <a:rPr lang="en-GB" sz="2800" b="1" dirty="0"/>
              <a:t>What</a:t>
            </a:r>
            <a:r>
              <a:rPr lang="en-GB" sz="2800" dirty="0"/>
              <a:t> do you want to show?</a:t>
            </a:r>
          </a:p>
        </p:txBody>
      </p:sp>
      <p:sp>
        <p:nvSpPr>
          <p:cNvPr id="17" name="TextBox 16">
            <a:extLst>
              <a:ext uri="{FF2B5EF4-FFF2-40B4-BE49-F238E27FC236}">
                <a16:creationId xmlns:a16="http://schemas.microsoft.com/office/drawing/2014/main" id="{8FE2223A-05FE-0792-0CA1-4549644CE356}"/>
              </a:ext>
            </a:extLst>
          </p:cNvPr>
          <p:cNvSpPr txBox="1"/>
          <p:nvPr/>
        </p:nvSpPr>
        <p:spPr>
          <a:xfrm>
            <a:off x="4227992" y="3959088"/>
            <a:ext cx="6965004" cy="523220"/>
          </a:xfrm>
          <a:prstGeom prst="rect">
            <a:avLst/>
          </a:prstGeom>
          <a:noFill/>
        </p:spPr>
        <p:txBody>
          <a:bodyPr wrap="square" rtlCol="0">
            <a:spAutoFit/>
          </a:bodyPr>
          <a:lstStyle/>
          <a:p>
            <a:r>
              <a:rPr lang="en-GB" sz="2800" dirty="0"/>
              <a:t>Focus signals - “</a:t>
            </a:r>
            <a:r>
              <a:rPr lang="en-GB" sz="2800" b="1" dirty="0"/>
              <a:t>pre-attentive attributes</a:t>
            </a:r>
            <a:r>
              <a:rPr lang="en-GB" sz="2800" dirty="0"/>
              <a:t>”  </a:t>
            </a:r>
          </a:p>
        </p:txBody>
      </p:sp>
      <p:sp>
        <p:nvSpPr>
          <p:cNvPr id="2" name="Text Placeholder 1">
            <a:extLst>
              <a:ext uri="{FF2B5EF4-FFF2-40B4-BE49-F238E27FC236}">
                <a16:creationId xmlns:a16="http://schemas.microsoft.com/office/drawing/2014/main" id="{0A0A16D6-9223-0881-204D-927288286E01}"/>
              </a:ext>
            </a:extLst>
          </p:cNvPr>
          <p:cNvSpPr>
            <a:spLocks noGrp="1"/>
          </p:cNvSpPr>
          <p:nvPr>
            <p:ph type="body" sz="quarter" idx="10"/>
          </p:nvPr>
        </p:nvSpPr>
        <p:spPr/>
        <p:txBody>
          <a:bodyPr/>
          <a:lstStyle/>
          <a:p>
            <a:r>
              <a:rPr lang="en-GB" sz="2800" dirty="0"/>
              <a:t>Design Principles</a:t>
            </a:r>
          </a:p>
          <a:p>
            <a:endParaRPr lang="en-GB" dirty="0"/>
          </a:p>
        </p:txBody>
      </p:sp>
      <p:pic>
        <p:nvPicPr>
          <p:cNvPr id="3" name="Picture 2" descr="SQLBits 2023 - General Sessions: Call for Speakers @ Sessionize.com">
            <a:extLst>
              <a:ext uri="{FF2B5EF4-FFF2-40B4-BE49-F238E27FC236}">
                <a16:creationId xmlns:a16="http://schemas.microsoft.com/office/drawing/2014/main" id="{453C4C9B-B759-3A74-33D3-087887B973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823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07415" y="4037783"/>
            <a:ext cx="3036073" cy="1384995"/>
          </a:xfrm>
          <a:prstGeom prst="rect">
            <a:avLst/>
          </a:prstGeom>
          <a:noFill/>
        </p:spPr>
        <p:txBody>
          <a:bodyPr wrap="square" rtlCol="0">
            <a:spAutoFit/>
          </a:bodyPr>
          <a:lstStyle/>
          <a:p>
            <a:r>
              <a:rPr lang="en-GB" sz="2800" b="1" dirty="0"/>
              <a:t>Split-Complementary Colours</a:t>
            </a:r>
          </a:p>
        </p:txBody>
      </p:sp>
      <p:sp>
        <p:nvSpPr>
          <p:cNvPr id="3" name="TextBox 2">
            <a:extLst>
              <a:ext uri="{FF2B5EF4-FFF2-40B4-BE49-F238E27FC236}">
                <a16:creationId xmlns:a16="http://schemas.microsoft.com/office/drawing/2014/main" id="{22EEF12A-C6F8-E753-2FE0-DF2A5211C08C}"/>
              </a:ext>
            </a:extLst>
          </p:cNvPr>
          <p:cNvSpPr txBox="1"/>
          <p:nvPr/>
        </p:nvSpPr>
        <p:spPr>
          <a:xfrm>
            <a:off x="8928847" y="930496"/>
            <a:ext cx="2743806" cy="923330"/>
          </a:xfrm>
          <a:prstGeom prst="rect">
            <a:avLst/>
          </a:prstGeom>
          <a:noFill/>
        </p:spPr>
        <p:txBody>
          <a:bodyPr wrap="square" rtlCol="0">
            <a:spAutoFit/>
          </a:bodyPr>
          <a:lstStyle/>
          <a:p>
            <a:r>
              <a:rPr lang="en-GB" dirty="0"/>
              <a:t>These are the colours found on </a:t>
            </a:r>
            <a:r>
              <a:rPr lang="en-GB" b="1" dirty="0"/>
              <a:t>either side </a:t>
            </a:r>
            <a:r>
              <a:rPr lang="en-GB" dirty="0"/>
              <a:t>of your “opposite colour”</a:t>
            </a:r>
          </a:p>
        </p:txBody>
      </p:sp>
      <p:grpSp>
        <p:nvGrpSpPr>
          <p:cNvPr id="41" name="Group 40">
            <a:extLst>
              <a:ext uri="{FF2B5EF4-FFF2-40B4-BE49-F238E27FC236}">
                <a16:creationId xmlns:a16="http://schemas.microsoft.com/office/drawing/2014/main" id="{A478CA0B-B420-199F-1395-3AA17B0B2906}"/>
              </a:ext>
            </a:extLst>
          </p:cNvPr>
          <p:cNvGrpSpPr/>
          <p:nvPr/>
        </p:nvGrpSpPr>
        <p:grpSpPr>
          <a:xfrm>
            <a:off x="5074024" y="1515035"/>
            <a:ext cx="1900517" cy="3496236"/>
            <a:chOff x="5074024" y="1515035"/>
            <a:chExt cx="1900517" cy="3496236"/>
          </a:xfrm>
        </p:grpSpPr>
        <p:cxnSp>
          <p:nvCxnSpPr>
            <p:cNvPr id="16" name="Straight Arrow Connector 15">
              <a:extLst>
                <a:ext uri="{FF2B5EF4-FFF2-40B4-BE49-F238E27FC236}">
                  <a16:creationId xmlns:a16="http://schemas.microsoft.com/office/drawing/2014/main" id="{20BF5BAC-6A9C-C0A6-1795-1E1B21400266}"/>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D276D3-8B0F-07E0-A5BA-8EA82CB24E68}"/>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3177F33-30BA-DC4B-24CA-573B59E9629C}"/>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9AAB0F37-D665-6C24-476D-1CF163F5EA7B}"/>
              </a:ext>
            </a:extLst>
          </p:cNvPr>
          <p:cNvSpPr/>
          <p:nvPr/>
        </p:nvSpPr>
        <p:spPr>
          <a:xfrm>
            <a:off x="8987262" y="2183436"/>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Rounded Corners 45">
            <a:extLst>
              <a:ext uri="{FF2B5EF4-FFF2-40B4-BE49-F238E27FC236}">
                <a16:creationId xmlns:a16="http://schemas.microsoft.com/office/drawing/2014/main" id="{6C9FEF5D-44D0-5CED-366D-8DCD2A490DEC}"/>
              </a:ext>
            </a:extLst>
          </p:cNvPr>
          <p:cNvSpPr/>
          <p:nvPr/>
        </p:nvSpPr>
        <p:spPr>
          <a:xfrm>
            <a:off x="9819157" y="2183435"/>
            <a:ext cx="770965" cy="770965"/>
          </a:xfrm>
          <a:prstGeom prst="roundRect">
            <a:avLst/>
          </a:prstGeom>
          <a:solidFill>
            <a:srgbClr val="0391CE"/>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611788A6-2429-81B0-D11F-E07333B80B23}"/>
              </a:ext>
            </a:extLst>
          </p:cNvPr>
          <p:cNvSpPr/>
          <p:nvPr/>
        </p:nvSpPr>
        <p:spPr>
          <a:xfrm>
            <a:off x="10651052" y="2183435"/>
            <a:ext cx="770965" cy="770965"/>
          </a:xfrm>
          <a:prstGeom prst="roundRect">
            <a:avLst/>
          </a:prstGeom>
          <a:solidFill>
            <a:srgbClr val="D0EA2B"/>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E1AFC079-C535-E20E-5ADE-09B5557E8BBA}"/>
              </a:ext>
            </a:extLst>
          </p:cNvPr>
          <p:cNvSpPr/>
          <p:nvPr/>
        </p:nvSpPr>
        <p:spPr>
          <a:xfrm>
            <a:off x="9372744" y="4194762"/>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A68B092A-4605-F433-A537-799A1F816EE6}"/>
              </a:ext>
            </a:extLst>
          </p:cNvPr>
          <p:cNvSpPr/>
          <p:nvPr/>
        </p:nvSpPr>
        <p:spPr>
          <a:xfrm>
            <a:off x="10204639" y="4194761"/>
            <a:ext cx="770965" cy="770965"/>
          </a:xfrm>
          <a:prstGeom prst="roundRect">
            <a:avLst/>
          </a:prstGeom>
          <a:solidFill>
            <a:srgbClr val="66B032"/>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QLBits 2023 - General Sessions: Call for Speakers @ Sessionize.com">
            <a:extLst>
              <a:ext uri="{FF2B5EF4-FFF2-40B4-BE49-F238E27FC236}">
                <a16:creationId xmlns:a16="http://schemas.microsoft.com/office/drawing/2014/main" id="{A511494C-F0A8-8959-DAFA-6E20083B26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1BCC158C-0195-C79D-B873-2B96376E927B}"/>
              </a:ext>
            </a:extLst>
          </p:cNvPr>
          <p:cNvSpPr>
            <a:spLocks noGrp="1"/>
          </p:cNvSpPr>
          <p:nvPr>
            <p:ph type="body" sz="quarter" idx="10"/>
          </p:nvPr>
        </p:nvSpPr>
        <p:spPr/>
        <p:txBody>
          <a:bodyPr/>
          <a:lstStyle/>
          <a:p>
            <a:r>
              <a:rPr lang="en-GB" dirty="0"/>
              <a:t>Colour Theory</a:t>
            </a:r>
          </a:p>
        </p:txBody>
      </p:sp>
    </p:spTree>
    <p:extLst>
      <p:ext uri="{BB962C8B-B14F-4D97-AF65-F5344CB8AC3E}">
        <p14:creationId xmlns:p14="http://schemas.microsoft.com/office/powerpoint/2010/main" val="2600355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3" grpId="0" animBg="1"/>
      <p:bldP spid="46" grpId="0" animBg="1"/>
      <p:bldP spid="49" grpId="0" animBg="1"/>
      <p:bldP spid="53" grpId="0" animBg="1"/>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9E8602-105E-E752-42A0-923A91D3A98F}"/>
              </a:ext>
            </a:extLst>
          </p:cNvPr>
          <p:cNvSpPr txBox="1"/>
          <p:nvPr/>
        </p:nvSpPr>
        <p:spPr>
          <a:xfrm>
            <a:off x="1238558" y="2796211"/>
            <a:ext cx="1391055" cy="369332"/>
          </a:xfrm>
          <a:prstGeom prst="rect">
            <a:avLst/>
          </a:prstGeom>
          <a:noFill/>
        </p:spPr>
        <p:txBody>
          <a:bodyPr wrap="square" rtlCol="0">
            <a:spAutoFit/>
          </a:bodyPr>
          <a:lstStyle/>
          <a:p>
            <a:pPr algn="ctr"/>
            <a:r>
              <a:rPr lang="en-GB" dirty="0"/>
              <a:t>orientation</a:t>
            </a:r>
          </a:p>
        </p:txBody>
      </p:sp>
      <p:sp>
        <p:nvSpPr>
          <p:cNvPr id="5" name="TextBox 4">
            <a:extLst>
              <a:ext uri="{FF2B5EF4-FFF2-40B4-BE49-F238E27FC236}">
                <a16:creationId xmlns:a16="http://schemas.microsoft.com/office/drawing/2014/main" id="{6CEAC1D0-B7DA-757C-979C-D973F1B5BE76}"/>
              </a:ext>
            </a:extLst>
          </p:cNvPr>
          <p:cNvSpPr txBox="1"/>
          <p:nvPr/>
        </p:nvSpPr>
        <p:spPr>
          <a:xfrm>
            <a:off x="1238555" y="4898515"/>
            <a:ext cx="1391055" cy="369332"/>
          </a:xfrm>
          <a:prstGeom prst="rect">
            <a:avLst/>
          </a:prstGeom>
          <a:noFill/>
        </p:spPr>
        <p:txBody>
          <a:bodyPr wrap="square" rtlCol="0">
            <a:spAutoFit/>
          </a:bodyPr>
          <a:lstStyle/>
          <a:p>
            <a:pPr algn="ctr"/>
            <a:r>
              <a:rPr lang="en-GB" dirty="0"/>
              <a:t>shape</a:t>
            </a:r>
          </a:p>
        </p:txBody>
      </p:sp>
      <p:sp>
        <p:nvSpPr>
          <p:cNvPr id="23" name="TextBox 22">
            <a:extLst>
              <a:ext uri="{FF2B5EF4-FFF2-40B4-BE49-F238E27FC236}">
                <a16:creationId xmlns:a16="http://schemas.microsoft.com/office/drawing/2014/main" id="{AA1D976F-98E8-0818-06B8-8672625E33DF}"/>
              </a:ext>
            </a:extLst>
          </p:cNvPr>
          <p:cNvSpPr txBox="1"/>
          <p:nvPr/>
        </p:nvSpPr>
        <p:spPr>
          <a:xfrm>
            <a:off x="4101015" y="2796211"/>
            <a:ext cx="1391055" cy="369332"/>
          </a:xfrm>
          <a:prstGeom prst="rect">
            <a:avLst/>
          </a:prstGeom>
          <a:noFill/>
        </p:spPr>
        <p:txBody>
          <a:bodyPr wrap="square" rtlCol="0">
            <a:spAutoFit/>
          </a:bodyPr>
          <a:lstStyle/>
          <a:p>
            <a:pPr algn="ctr"/>
            <a:r>
              <a:rPr lang="en-GB" dirty="0"/>
              <a:t>line length</a:t>
            </a:r>
          </a:p>
        </p:txBody>
      </p:sp>
      <p:sp>
        <p:nvSpPr>
          <p:cNvPr id="24" name="TextBox 23">
            <a:extLst>
              <a:ext uri="{FF2B5EF4-FFF2-40B4-BE49-F238E27FC236}">
                <a16:creationId xmlns:a16="http://schemas.microsoft.com/office/drawing/2014/main" id="{A39EC359-78E2-5BB2-F48F-A07E05748CA4}"/>
              </a:ext>
            </a:extLst>
          </p:cNvPr>
          <p:cNvSpPr txBox="1"/>
          <p:nvPr/>
        </p:nvSpPr>
        <p:spPr>
          <a:xfrm>
            <a:off x="6879784" y="2791237"/>
            <a:ext cx="1391055" cy="369332"/>
          </a:xfrm>
          <a:prstGeom prst="rect">
            <a:avLst/>
          </a:prstGeom>
          <a:noFill/>
        </p:spPr>
        <p:txBody>
          <a:bodyPr wrap="square" rtlCol="0">
            <a:spAutoFit/>
          </a:bodyPr>
          <a:lstStyle/>
          <a:p>
            <a:pPr algn="ctr"/>
            <a:r>
              <a:rPr lang="en-GB" dirty="0"/>
              <a:t>line width</a:t>
            </a:r>
          </a:p>
        </p:txBody>
      </p:sp>
      <p:sp>
        <p:nvSpPr>
          <p:cNvPr id="25" name="TextBox 24">
            <a:extLst>
              <a:ext uri="{FF2B5EF4-FFF2-40B4-BE49-F238E27FC236}">
                <a16:creationId xmlns:a16="http://schemas.microsoft.com/office/drawing/2014/main" id="{C01BCD5A-2C46-0828-94C7-881D19258C5E}"/>
              </a:ext>
            </a:extLst>
          </p:cNvPr>
          <p:cNvSpPr txBox="1"/>
          <p:nvPr/>
        </p:nvSpPr>
        <p:spPr>
          <a:xfrm>
            <a:off x="4099345" y="4896801"/>
            <a:ext cx="1391055" cy="369332"/>
          </a:xfrm>
          <a:prstGeom prst="rect">
            <a:avLst/>
          </a:prstGeom>
          <a:noFill/>
        </p:spPr>
        <p:txBody>
          <a:bodyPr wrap="square" rtlCol="0">
            <a:spAutoFit/>
          </a:bodyPr>
          <a:lstStyle/>
          <a:p>
            <a:pPr algn="ctr"/>
            <a:r>
              <a:rPr lang="en-GB" dirty="0"/>
              <a:t>size</a:t>
            </a:r>
          </a:p>
        </p:txBody>
      </p:sp>
      <p:sp>
        <p:nvSpPr>
          <p:cNvPr id="26" name="TextBox 25">
            <a:extLst>
              <a:ext uri="{FF2B5EF4-FFF2-40B4-BE49-F238E27FC236}">
                <a16:creationId xmlns:a16="http://schemas.microsoft.com/office/drawing/2014/main" id="{1BEDC511-22DD-FF73-F533-2305FE323F88}"/>
              </a:ext>
            </a:extLst>
          </p:cNvPr>
          <p:cNvSpPr txBox="1"/>
          <p:nvPr/>
        </p:nvSpPr>
        <p:spPr>
          <a:xfrm>
            <a:off x="9665235" y="2791237"/>
            <a:ext cx="1391055" cy="369332"/>
          </a:xfrm>
          <a:prstGeom prst="rect">
            <a:avLst/>
          </a:prstGeom>
          <a:noFill/>
        </p:spPr>
        <p:txBody>
          <a:bodyPr wrap="square" rtlCol="0">
            <a:spAutoFit/>
          </a:bodyPr>
          <a:lstStyle/>
          <a:p>
            <a:pPr algn="ctr"/>
            <a:r>
              <a:rPr lang="en-GB" dirty="0"/>
              <a:t>curvature</a:t>
            </a:r>
          </a:p>
        </p:txBody>
      </p:sp>
      <p:sp>
        <p:nvSpPr>
          <p:cNvPr id="27" name="TextBox 26">
            <a:extLst>
              <a:ext uri="{FF2B5EF4-FFF2-40B4-BE49-F238E27FC236}">
                <a16:creationId xmlns:a16="http://schemas.microsoft.com/office/drawing/2014/main" id="{19AC8BD1-0372-0EA0-337B-53E1A75707BA}"/>
              </a:ext>
            </a:extLst>
          </p:cNvPr>
          <p:cNvSpPr txBox="1"/>
          <p:nvPr/>
        </p:nvSpPr>
        <p:spPr>
          <a:xfrm>
            <a:off x="6879784" y="4896801"/>
            <a:ext cx="1391055" cy="369332"/>
          </a:xfrm>
          <a:prstGeom prst="rect">
            <a:avLst/>
          </a:prstGeom>
          <a:noFill/>
        </p:spPr>
        <p:txBody>
          <a:bodyPr wrap="square" rtlCol="0">
            <a:spAutoFit/>
          </a:bodyPr>
          <a:lstStyle/>
          <a:p>
            <a:pPr algn="ctr"/>
            <a:r>
              <a:rPr lang="en-GB" dirty="0"/>
              <a:t>colour</a:t>
            </a:r>
          </a:p>
        </p:txBody>
      </p:sp>
      <p:sp>
        <p:nvSpPr>
          <p:cNvPr id="28" name="TextBox 27">
            <a:extLst>
              <a:ext uri="{FF2B5EF4-FFF2-40B4-BE49-F238E27FC236}">
                <a16:creationId xmlns:a16="http://schemas.microsoft.com/office/drawing/2014/main" id="{3ADEE965-D992-1240-41ED-1707DD4C1353}"/>
              </a:ext>
            </a:extLst>
          </p:cNvPr>
          <p:cNvSpPr txBox="1"/>
          <p:nvPr/>
        </p:nvSpPr>
        <p:spPr>
          <a:xfrm>
            <a:off x="9665235" y="4896801"/>
            <a:ext cx="1391055" cy="369332"/>
          </a:xfrm>
          <a:prstGeom prst="rect">
            <a:avLst/>
          </a:prstGeom>
          <a:noFill/>
        </p:spPr>
        <p:txBody>
          <a:bodyPr wrap="square" rtlCol="0">
            <a:spAutoFit/>
          </a:bodyPr>
          <a:lstStyle/>
          <a:p>
            <a:pPr algn="ctr"/>
            <a:r>
              <a:rPr lang="en-GB" dirty="0"/>
              <a:t>intensity</a:t>
            </a:r>
          </a:p>
        </p:txBody>
      </p:sp>
      <p:sp>
        <p:nvSpPr>
          <p:cNvPr id="3" name="Text Placeholder 2">
            <a:extLst>
              <a:ext uri="{FF2B5EF4-FFF2-40B4-BE49-F238E27FC236}">
                <a16:creationId xmlns:a16="http://schemas.microsoft.com/office/drawing/2014/main" id="{3D634439-0831-5E09-4CBF-3B29F097372F}"/>
              </a:ext>
            </a:extLst>
          </p:cNvPr>
          <p:cNvSpPr txBox="1">
            <a:spLocks noGrp="1"/>
          </p:cNvSpPr>
          <p:nvPr>
            <p:ph type="body" sz="quarter" idx="10"/>
          </p:nvPr>
        </p:nvSpPr>
        <p:spPr>
          <a:prstGeom prst="rect">
            <a:avLst/>
          </a:prstGeom>
          <a:noFill/>
        </p:spPr>
        <p:txBody>
          <a:bodyPr wrap="square" rtlCol="0">
            <a:spAutoFit/>
          </a:bodyPr>
          <a:lstStyle/>
          <a:p>
            <a:r>
              <a:rPr lang="en-GB" sz="3200" dirty="0"/>
              <a:t>pre-attentive attributes</a:t>
            </a:r>
          </a:p>
        </p:txBody>
      </p:sp>
      <p:grpSp>
        <p:nvGrpSpPr>
          <p:cNvPr id="169" name="Group 168">
            <a:extLst>
              <a:ext uri="{FF2B5EF4-FFF2-40B4-BE49-F238E27FC236}">
                <a16:creationId xmlns:a16="http://schemas.microsoft.com/office/drawing/2014/main" id="{2A845EDE-90C6-4978-325E-F897D13090A4}"/>
              </a:ext>
            </a:extLst>
          </p:cNvPr>
          <p:cNvGrpSpPr/>
          <p:nvPr/>
        </p:nvGrpSpPr>
        <p:grpSpPr>
          <a:xfrm>
            <a:off x="1238556" y="1400183"/>
            <a:ext cx="1391055" cy="1391055"/>
            <a:chOff x="1238556" y="1400183"/>
            <a:chExt cx="1391055" cy="1391055"/>
          </a:xfrm>
        </p:grpSpPr>
        <p:sp>
          <p:nvSpPr>
            <p:cNvPr id="6" name="Rectangle 5">
              <a:extLst>
                <a:ext uri="{FF2B5EF4-FFF2-40B4-BE49-F238E27FC236}">
                  <a16:creationId xmlns:a16="http://schemas.microsoft.com/office/drawing/2014/main" id="{6B21D0EA-4279-D6DB-1122-19D6779ED3DA}"/>
                </a:ext>
              </a:extLst>
            </p:cNvPr>
            <p:cNvSpPr/>
            <p:nvPr/>
          </p:nvSpPr>
          <p:spPr>
            <a:xfrm>
              <a:off x="1238556" y="1400183"/>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24A10943-C1E6-934E-A08B-36A294779D44}"/>
                </a:ext>
              </a:extLst>
            </p:cNvPr>
            <p:cNvCxnSpPr>
              <a:cxnSpLocks/>
            </p:cNvCxnSpPr>
            <p:nvPr/>
          </p:nvCxnSpPr>
          <p:spPr>
            <a:xfrm>
              <a:off x="1576708"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8DFF13-06A7-2730-BA29-4DA1E1EB13ED}"/>
                </a:ext>
              </a:extLst>
            </p:cNvPr>
            <p:cNvCxnSpPr>
              <a:cxnSpLocks/>
            </p:cNvCxnSpPr>
            <p:nvPr/>
          </p:nvCxnSpPr>
          <p:spPr>
            <a:xfrm>
              <a:off x="1933825"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2AF0FD-645F-41BC-5DC4-21B8521870C1}"/>
                </a:ext>
              </a:extLst>
            </p:cNvPr>
            <p:cNvCxnSpPr>
              <a:cxnSpLocks/>
            </p:cNvCxnSpPr>
            <p:nvPr/>
          </p:nvCxnSpPr>
          <p:spPr>
            <a:xfrm>
              <a:off x="2268195" y="162614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202EF4-7F39-9F3A-1B3A-FC7D48F26617}"/>
                </a:ext>
              </a:extLst>
            </p:cNvPr>
            <p:cNvCxnSpPr>
              <a:cxnSpLocks/>
            </p:cNvCxnSpPr>
            <p:nvPr/>
          </p:nvCxnSpPr>
          <p:spPr>
            <a:xfrm>
              <a:off x="1576708" y="220617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6214C-885B-CB68-0C83-28D535EA75FE}"/>
                </a:ext>
              </a:extLst>
            </p:cNvPr>
            <p:cNvCxnSpPr>
              <a:cxnSpLocks/>
            </p:cNvCxnSpPr>
            <p:nvPr/>
          </p:nvCxnSpPr>
          <p:spPr>
            <a:xfrm>
              <a:off x="1859164" y="2206176"/>
              <a:ext cx="127379"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FDAABA-1D54-7587-56EE-E8CDD057A140}"/>
                </a:ext>
              </a:extLst>
            </p:cNvPr>
            <p:cNvCxnSpPr>
              <a:cxnSpLocks/>
            </p:cNvCxnSpPr>
            <p:nvPr/>
          </p:nvCxnSpPr>
          <p:spPr>
            <a:xfrm>
              <a:off x="2268195" y="2206176"/>
              <a:ext cx="0" cy="3983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CFF2CDDD-2C16-4801-8531-7CA51E96EA5D}"/>
              </a:ext>
            </a:extLst>
          </p:cNvPr>
          <p:cNvGrpSpPr/>
          <p:nvPr/>
        </p:nvGrpSpPr>
        <p:grpSpPr>
          <a:xfrm>
            <a:off x="4101015" y="1400183"/>
            <a:ext cx="1391055" cy="1391055"/>
            <a:chOff x="4101015" y="1400183"/>
            <a:chExt cx="1391055" cy="1391055"/>
          </a:xfrm>
        </p:grpSpPr>
        <p:sp>
          <p:nvSpPr>
            <p:cNvPr id="13" name="Rectangle 12">
              <a:extLst>
                <a:ext uri="{FF2B5EF4-FFF2-40B4-BE49-F238E27FC236}">
                  <a16:creationId xmlns:a16="http://schemas.microsoft.com/office/drawing/2014/main" id="{D4B2A3B7-A293-CFC1-9A09-EA10DFECBE3F}"/>
                </a:ext>
              </a:extLst>
            </p:cNvPr>
            <p:cNvSpPr/>
            <p:nvPr/>
          </p:nvSpPr>
          <p:spPr>
            <a:xfrm>
              <a:off x="4101015" y="1400183"/>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18071A16-A090-6933-46FA-70031C478C9E}"/>
                </a:ext>
              </a:extLst>
            </p:cNvPr>
            <p:cNvCxnSpPr>
              <a:cxnSpLocks/>
            </p:cNvCxnSpPr>
            <p:nvPr/>
          </p:nvCxnSpPr>
          <p:spPr>
            <a:xfrm>
              <a:off x="4376444"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16891B-FDC7-E5D5-451D-00AE0F78B1FB}"/>
                </a:ext>
              </a:extLst>
            </p:cNvPr>
            <p:cNvCxnSpPr>
              <a:cxnSpLocks/>
            </p:cNvCxnSpPr>
            <p:nvPr/>
          </p:nvCxnSpPr>
          <p:spPr>
            <a:xfrm>
              <a:off x="4582189"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933F73-1B56-FDC7-D66D-209F124CA005}"/>
                </a:ext>
              </a:extLst>
            </p:cNvPr>
            <p:cNvCxnSpPr>
              <a:cxnSpLocks/>
            </p:cNvCxnSpPr>
            <p:nvPr/>
          </p:nvCxnSpPr>
          <p:spPr>
            <a:xfrm>
              <a:off x="4792483"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61DC235-0D29-54AC-89E0-A55D010D395C}"/>
                </a:ext>
              </a:extLst>
            </p:cNvPr>
            <p:cNvCxnSpPr>
              <a:cxnSpLocks/>
            </p:cNvCxnSpPr>
            <p:nvPr/>
          </p:nvCxnSpPr>
          <p:spPr>
            <a:xfrm>
              <a:off x="5000501" y="1922435"/>
              <a:ext cx="0" cy="6820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989A76-DB6A-2A65-61AA-89082854728D}"/>
                </a:ext>
              </a:extLst>
            </p:cNvPr>
            <p:cNvCxnSpPr>
              <a:cxnSpLocks/>
            </p:cNvCxnSpPr>
            <p:nvPr/>
          </p:nvCxnSpPr>
          <p:spPr>
            <a:xfrm>
              <a:off x="5208519" y="1626146"/>
              <a:ext cx="0" cy="9783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13BAE127-00E9-4B16-D463-708B82D73CD1}"/>
              </a:ext>
            </a:extLst>
          </p:cNvPr>
          <p:cNvGrpSpPr/>
          <p:nvPr/>
        </p:nvGrpSpPr>
        <p:grpSpPr>
          <a:xfrm>
            <a:off x="6883125" y="1400182"/>
            <a:ext cx="1391055" cy="1391055"/>
            <a:chOff x="6883125" y="1400182"/>
            <a:chExt cx="1391055" cy="1391055"/>
          </a:xfrm>
        </p:grpSpPr>
        <p:sp>
          <p:nvSpPr>
            <p:cNvPr id="12" name="Rectangle 11">
              <a:extLst>
                <a:ext uri="{FF2B5EF4-FFF2-40B4-BE49-F238E27FC236}">
                  <a16:creationId xmlns:a16="http://schemas.microsoft.com/office/drawing/2014/main" id="{673D49D8-D834-9DF4-72BF-16A5D2DDA266}"/>
                </a:ext>
              </a:extLst>
            </p:cNvPr>
            <p:cNvSpPr/>
            <p:nvPr/>
          </p:nvSpPr>
          <p:spPr>
            <a:xfrm>
              <a:off x="6883125" y="1400182"/>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9" name="Straight Connector 108">
              <a:extLst>
                <a:ext uri="{FF2B5EF4-FFF2-40B4-BE49-F238E27FC236}">
                  <a16:creationId xmlns:a16="http://schemas.microsoft.com/office/drawing/2014/main" id="{F8E2F2CC-B4B5-A46C-07A1-FD90A0B93F57}"/>
                </a:ext>
              </a:extLst>
            </p:cNvPr>
            <p:cNvCxnSpPr>
              <a:cxnSpLocks/>
            </p:cNvCxnSpPr>
            <p:nvPr/>
          </p:nvCxnSpPr>
          <p:spPr>
            <a:xfrm>
              <a:off x="7161431"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6AB8A6-56B6-FDB5-E2E0-CA44CD3A24ED}"/>
                </a:ext>
              </a:extLst>
            </p:cNvPr>
            <p:cNvCxnSpPr>
              <a:cxnSpLocks/>
            </p:cNvCxnSpPr>
            <p:nvPr/>
          </p:nvCxnSpPr>
          <p:spPr>
            <a:xfrm>
              <a:off x="7367176" y="1626146"/>
              <a:ext cx="0" cy="9783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2E61E27-3B08-8611-3374-CC7A03268D38}"/>
                </a:ext>
              </a:extLst>
            </p:cNvPr>
            <p:cNvCxnSpPr>
              <a:cxnSpLocks/>
            </p:cNvCxnSpPr>
            <p:nvPr/>
          </p:nvCxnSpPr>
          <p:spPr>
            <a:xfrm>
              <a:off x="7577470"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93065C-DE98-C25F-EB2D-137FAE465A3E}"/>
                </a:ext>
              </a:extLst>
            </p:cNvPr>
            <p:cNvCxnSpPr>
              <a:cxnSpLocks/>
            </p:cNvCxnSpPr>
            <p:nvPr/>
          </p:nvCxnSpPr>
          <p:spPr>
            <a:xfrm>
              <a:off x="7785488"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2CB0598-38E1-2A05-3717-B740FC8DB608}"/>
                </a:ext>
              </a:extLst>
            </p:cNvPr>
            <p:cNvCxnSpPr>
              <a:cxnSpLocks/>
            </p:cNvCxnSpPr>
            <p:nvPr/>
          </p:nvCxnSpPr>
          <p:spPr>
            <a:xfrm>
              <a:off x="7993506" y="1626146"/>
              <a:ext cx="0" cy="97835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6D51D962-D49E-6300-238D-F679213E85FC}"/>
              </a:ext>
            </a:extLst>
          </p:cNvPr>
          <p:cNvGrpSpPr/>
          <p:nvPr/>
        </p:nvGrpSpPr>
        <p:grpSpPr>
          <a:xfrm>
            <a:off x="1238555" y="3505748"/>
            <a:ext cx="1391055" cy="1391055"/>
            <a:chOff x="1238555" y="3505748"/>
            <a:chExt cx="1391055" cy="1391055"/>
          </a:xfrm>
        </p:grpSpPr>
        <p:sp>
          <p:nvSpPr>
            <p:cNvPr id="7" name="Rectangle 6">
              <a:extLst>
                <a:ext uri="{FF2B5EF4-FFF2-40B4-BE49-F238E27FC236}">
                  <a16:creationId xmlns:a16="http://schemas.microsoft.com/office/drawing/2014/main" id="{4988DB75-0AF0-6AE8-1FBE-44A03A4FAA06}"/>
                </a:ext>
              </a:extLst>
            </p:cNvPr>
            <p:cNvSpPr/>
            <p:nvPr/>
          </p:nvSpPr>
          <p:spPr>
            <a:xfrm>
              <a:off x="1238555" y="3505748"/>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725D01EE-9583-0A95-7A65-B851AC7872DC}"/>
                </a:ext>
              </a:extLst>
            </p:cNvPr>
            <p:cNvSpPr/>
            <p:nvPr/>
          </p:nvSpPr>
          <p:spPr>
            <a:xfrm>
              <a:off x="1460168" y="37768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87427E-1621-CDE4-CEF5-E6C813DEF7D0}"/>
                </a:ext>
              </a:extLst>
            </p:cNvPr>
            <p:cNvSpPr/>
            <p:nvPr/>
          </p:nvSpPr>
          <p:spPr>
            <a:xfrm>
              <a:off x="1845753" y="3776845"/>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13017A93-317C-50AE-6C22-692114C6E8F3}"/>
                </a:ext>
              </a:extLst>
            </p:cNvPr>
            <p:cNvSpPr/>
            <p:nvPr/>
          </p:nvSpPr>
          <p:spPr>
            <a:xfrm>
              <a:off x="2228454" y="3776844"/>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E70B1944-B0E2-5CFE-9F1F-EC35416D1796}"/>
                </a:ext>
              </a:extLst>
            </p:cNvPr>
            <p:cNvSpPr/>
            <p:nvPr/>
          </p:nvSpPr>
          <p:spPr>
            <a:xfrm>
              <a:off x="1460168" y="4491354"/>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D953C658-9645-6D48-7584-BF100D4B105F}"/>
                </a:ext>
              </a:extLst>
            </p:cNvPr>
            <p:cNvSpPr/>
            <p:nvPr/>
          </p:nvSpPr>
          <p:spPr>
            <a:xfrm>
              <a:off x="1845753" y="4491353"/>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3F78D0D-4527-B229-603D-700CB672740E}"/>
                </a:ext>
              </a:extLst>
            </p:cNvPr>
            <p:cNvSpPr/>
            <p:nvPr/>
          </p:nvSpPr>
          <p:spPr>
            <a:xfrm>
              <a:off x="2228454" y="4491352"/>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4C44F65A-3FEB-62B7-0AA0-6A2D7B0802F8}"/>
                </a:ext>
              </a:extLst>
            </p:cNvPr>
            <p:cNvSpPr/>
            <p:nvPr/>
          </p:nvSpPr>
          <p:spPr>
            <a:xfrm>
              <a:off x="1460168" y="4151129"/>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8DF4C88B-A937-A475-070C-7572F072702C}"/>
                </a:ext>
              </a:extLst>
            </p:cNvPr>
            <p:cNvSpPr/>
            <p:nvPr/>
          </p:nvSpPr>
          <p:spPr>
            <a:xfrm>
              <a:off x="1845753" y="415112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Isosceles Triangle 126">
              <a:extLst>
                <a:ext uri="{FF2B5EF4-FFF2-40B4-BE49-F238E27FC236}">
                  <a16:creationId xmlns:a16="http://schemas.microsoft.com/office/drawing/2014/main" id="{55E3B0AF-7864-9744-520C-FED8B98BC3E9}"/>
                </a:ext>
              </a:extLst>
            </p:cNvPr>
            <p:cNvSpPr/>
            <p:nvPr/>
          </p:nvSpPr>
          <p:spPr>
            <a:xfrm>
              <a:off x="2228454" y="4151127"/>
              <a:ext cx="170121" cy="17012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6" name="Group 175">
            <a:extLst>
              <a:ext uri="{FF2B5EF4-FFF2-40B4-BE49-F238E27FC236}">
                <a16:creationId xmlns:a16="http://schemas.microsoft.com/office/drawing/2014/main" id="{CF4A7847-187A-5EC8-DD81-C6C38764E06D}"/>
              </a:ext>
            </a:extLst>
          </p:cNvPr>
          <p:cNvGrpSpPr/>
          <p:nvPr/>
        </p:nvGrpSpPr>
        <p:grpSpPr>
          <a:xfrm>
            <a:off x="4101015" y="3505747"/>
            <a:ext cx="1391055" cy="1391055"/>
            <a:chOff x="4101015" y="3505747"/>
            <a:chExt cx="1391055" cy="1391055"/>
          </a:xfrm>
        </p:grpSpPr>
        <p:sp>
          <p:nvSpPr>
            <p:cNvPr id="8" name="Rectangle 7">
              <a:extLst>
                <a:ext uri="{FF2B5EF4-FFF2-40B4-BE49-F238E27FC236}">
                  <a16:creationId xmlns:a16="http://schemas.microsoft.com/office/drawing/2014/main" id="{F5ED93D7-B74A-A1ED-B032-BF31FBACC59F}"/>
                </a:ext>
              </a:extLst>
            </p:cNvPr>
            <p:cNvSpPr/>
            <p:nvPr/>
          </p:nvSpPr>
          <p:spPr>
            <a:xfrm>
              <a:off x="4101015" y="3505747"/>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747E3F63-22C1-9434-ECE5-0BDEC52BAC5F}"/>
                </a:ext>
              </a:extLst>
            </p:cNvPr>
            <p:cNvSpPr/>
            <p:nvPr/>
          </p:nvSpPr>
          <p:spPr>
            <a:xfrm>
              <a:off x="4333497" y="3800165"/>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5DECA78C-56C1-FC9F-584E-B7C2E70F949F}"/>
                </a:ext>
              </a:extLst>
            </p:cNvPr>
            <p:cNvSpPr/>
            <p:nvPr/>
          </p:nvSpPr>
          <p:spPr>
            <a:xfrm>
              <a:off x="4719082" y="3800164"/>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DAF556DF-9F4F-8B98-29A6-90C9161D572F}"/>
                </a:ext>
              </a:extLst>
            </p:cNvPr>
            <p:cNvSpPr/>
            <p:nvPr/>
          </p:nvSpPr>
          <p:spPr>
            <a:xfrm>
              <a:off x="5051107" y="3741901"/>
              <a:ext cx="250123" cy="2501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B3FD8EC9-FFA9-6C97-56A3-ED028EC538B4}"/>
                </a:ext>
              </a:extLst>
            </p:cNvPr>
            <p:cNvSpPr/>
            <p:nvPr/>
          </p:nvSpPr>
          <p:spPr>
            <a:xfrm>
              <a:off x="4333497" y="4514673"/>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C4D4B61C-8728-0805-50D4-B698B56AD0D1}"/>
                </a:ext>
              </a:extLst>
            </p:cNvPr>
            <p:cNvSpPr/>
            <p:nvPr/>
          </p:nvSpPr>
          <p:spPr>
            <a:xfrm>
              <a:off x="4719082" y="4514672"/>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7CBBF599-F01C-8C6F-0BA2-FDA2A9810C10}"/>
                </a:ext>
              </a:extLst>
            </p:cNvPr>
            <p:cNvSpPr/>
            <p:nvPr/>
          </p:nvSpPr>
          <p:spPr>
            <a:xfrm>
              <a:off x="5101783" y="4514671"/>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BBD50071-B3BF-B541-50BA-5EA43B553EF4}"/>
                </a:ext>
              </a:extLst>
            </p:cNvPr>
            <p:cNvSpPr/>
            <p:nvPr/>
          </p:nvSpPr>
          <p:spPr>
            <a:xfrm>
              <a:off x="4333497" y="4174448"/>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B087FAD5-72CB-FC72-0FB8-9D0DBE2CB18D}"/>
                </a:ext>
              </a:extLst>
            </p:cNvPr>
            <p:cNvSpPr/>
            <p:nvPr/>
          </p:nvSpPr>
          <p:spPr>
            <a:xfrm>
              <a:off x="4719082" y="4174447"/>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2ED6488B-D1C5-EE32-2444-9621977BDEC6}"/>
                </a:ext>
              </a:extLst>
            </p:cNvPr>
            <p:cNvSpPr/>
            <p:nvPr/>
          </p:nvSpPr>
          <p:spPr>
            <a:xfrm>
              <a:off x="5101783" y="4174446"/>
              <a:ext cx="146801" cy="1468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5" name="Group 174">
            <a:extLst>
              <a:ext uri="{FF2B5EF4-FFF2-40B4-BE49-F238E27FC236}">
                <a16:creationId xmlns:a16="http://schemas.microsoft.com/office/drawing/2014/main" id="{15B67CDF-BD85-12AA-0A8E-472B29792E95}"/>
              </a:ext>
            </a:extLst>
          </p:cNvPr>
          <p:cNvGrpSpPr/>
          <p:nvPr/>
        </p:nvGrpSpPr>
        <p:grpSpPr>
          <a:xfrm>
            <a:off x="6879784" y="3505747"/>
            <a:ext cx="1391055" cy="1391055"/>
            <a:chOff x="6879784" y="3505747"/>
            <a:chExt cx="1391055" cy="1391055"/>
          </a:xfrm>
        </p:grpSpPr>
        <p:sp>
          <p:nvSpPr>
            <p:cNvPr id="9" name="Rectangle 8">
              <a:extLst>
                <a:ext uri="{FF2B5EF4-FFF2-40B4-BE49-F238E27FC236}">
                  <a16:creationId xmlns:a16="http://schemas.microsoft.com/office/drawing/2014/main" id="{B85A522F-9981-68D8-CD64-E232C4A14B27}"/>
                </a:ext>
              </a:extLst>
            </p:cNvPr>
            <p:cNvSpPr/>
            <p:nvPr/>
          </p:nvSpPr>
          <p:spPr>
            <a:xfrm>
              <a:off x="6879784" y="3505747"/>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F9B8712C-2C71-F156-F42A-B492922546CE}"/>
                </a:ext>
              </a:extLst>
            </p:cNvPr>
            <p:cNvSpPr/>
            <p:nvPr/>
          </p:nvSpPr>
          <p:spPr>
            <a:xfrm>
              <a:off x="7102869" y="3771240"/>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D17A25D1-D7B3-3FFB-C183-4151EA25852D}"/>
                </a:ext>
              </a:extLst>
            </p:cNvPr>
            <p:cNvSpPr/>
            <p:nvPr/>
          </p:nvSpPr>
          <p:spPr>
            <a:xfrm>
              <a:off x="7488454" y="3771239"/>
              <a:ext cx="170121" cy="170121"/>
            </a:xfrm>
            <a:prstGeom prst="ellipse">
              <a:avLst/>
            </a:prstGeom>
            <a:solidFill>
              <a:srgbClr val="EEA21A"/>
            </a:solidFill>
            <a:ln>
              <a:solidFill>
                <a:srgbClr val="EEA2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56671255-FA8D-8C12-D9CC-BE7DC2355548}"/>
                </a:ext>
              </a:extLst>
            </p:cNvPr>
            <p:cNvSpPr/>
            <p:nvPr/>
          </p:nvSpPr>
          <p:spPr>
            <a:xfrm>
              <a:off x="7871155" y="377123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94D6B20D-4661-53B2-6CC5-71CEF832DD70}"/>
                </a:ext>
              </a:extLst>
            </p:cNvPr>
            <p:cNvSpPr/>
            <p:nvPr/>
          </p:nvSpPr>
          <p:spPr>
            <a:xfrm>
              <a:off x="7102869" y="4485748"/>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521A089E-A459-AB61-E4E9-5103DD1D96AA}"/>
                </a:ext>
              </a:extLst>
            </p:cNvPr>
            <p:cNvSpPr/>
            <p:nvPr/>
          </p:nvSpPr>
          <p:spPr>
            <a:xfrm>
              <a:off x="7488454" y="4485747"/>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6F4FD7B1-3E13-A225-5B2F-8E8ABFAA756B}"/>
                </a:ext>
              </a:extLst>
            </p:cNvPr>
            <p:cNvSpPr/>
            <p:nvPr/>
          </p:nvSpPr>
          <p:spPr>
            <a:xfrm>
              <a:off x="7871155" y="44857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CCB2A4F8-7B97-908D-9FE1-1C3BE60FFA04}"/>
                </a:ext>
              </a:extLst>
            </p:cNvPr>
            <p:cNvSpPr/>
            <p:nvPr/>
          </p:nvSpPr>
          <p:spPr>
            <a:xfrm>
              <a:off x="7102869" y="4145523"/>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a:extLst>
                <a:ext uri="{FF2B5EF4-FFF2-40B4-BE49-F238E27FC236}">
                  <a16:creationId xmlns:a16="http://schemas.microsoft.com/office/drawing/2014/main" id="{468C1E1C-500A-915F-90A3-2463A921E812}"/>
                </a:ext>
              </a:extLst>
            </p:cNvPr>
            <p:cNvSpPr/>
            <p:nvPr/>
          </p:nvSpPr>
          <p:spPr>
            <a:xfrm>
              <a:off x="7488454" y="4145522"/>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235D9B23-727B-86D8-E646-75184332B14A}"/>
                </a:ext>
              </a:extLst>
            </p:cNvPr>
            <p:cNvSpPr/>
            <p:nvPr/>
          </p:nvSpPr>
          <p:spPr>
            <a:xfrm>
              <a:off x="7871155" y="4145521"/>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4" name="Group 173">
            <a:extLst>
              <a:ext uri="{FF2B5EF4-FFF2-40B4-BE49-F238E27FC236}">
                <a16:creationId xmlns:a16="http://schemas.microsoft.com/office/drawing/2014/main" id="{F52581F7-BEB3-AE75-3593-8D17D5F4781C}"/>
              </a:ext>
            </a:extLst>
          </p:cNvPr>
          <p:cNvGrpSpPr/>
          <p:nvPr/>
        </p:nvGrpSpPr>
        <p:grpSpPr>
          <a:xfrm>
            <a:off x="9665235" y="3505746"/>
            <a:ext cx="1391055" cy="1391055"/>
            <a:chOff x="9665235" y="3505746"/>
            <a:chExt cx="1391055" cy="1391055"/>
          </a:xfrm>
        </p:grpSpPr>
        <p:sp>
          <p:nvSpPr>
            <p:cNvPr id="10" name="Rectangle 9">
              <a:extLst>
                <a:ext uri="{FF2B5EF4-FFF2-40B4-BE49-F238E27FC236}">
                  <a16:creationId xmlns:a16="http://schemas.microsoft.com/office/drawing/2014/main" id="{24C7062F-9A54-B95D-6EC4-8738DAE71CB9}"/>
                </a:ext>
              </a:extLst>
            </p:cNvPr>
            <p:cNvSpPr/>
            <p:nvPr/>
          </p:nvSpPr>
          <p:spPr>
            <a:xfrm>
              <a:off x="9665235" y="3505746"/>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1D73F07C-D88A-E759-252B-363E01A7D491}"/>
                </a:ext>
              </a:extLst>
            </p:cNvPr>
            <p:cNvSpPr/>
            <p:nvPr/>
          </p:nvSpPr>
          <p:spPr>
            <a:xfrm>
              <a:off x="9878485" y="3758063"/>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a:extLst>
                <a:ext uri="{FF2B5EF4-FFF2-40B4-BE49-F238E27FC236}">
                  <a16:creationId xmlns:a16="http://schemas.microsoft.com/office/drawing/2014/main" id="{09A654F1-0626-337D-86BF-CD05B447749A}"/>
                </a:ext>
              </a:extLst>
            </p:cNvPr>
            <p:cNvSpPr/>
            <p:nvPr/>
          </p:nvSpPr>
          <p:spPr>
            <a:xfrm>
              <a:off x="10264070" y="3758062"/>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a:extLst>
                <a:ext uri="{FF2B5EF4-FFF2-40B4-BE49-F238E27FC236}">
                  <a16:creationId xmlns:a16="http://schemas.microsoft.com/office/drawing/2014/main" id="{74951AC8-A06C-EEB8-E34B-A37C7C1708E1}"/>
                </a:ext>
              </a:extLst>
            </p:cNvPr>
            <p:cNvSpPr/>
            <p:nvPr/>
          </p:nvSpPr>
          <p:spPr>
            <a:xfrm>
              <a:off x="10646771" y="3758061"/>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29AA3CAD-F6D8-CC69-D4B1-6C9366458259}"/>
                </a:ext>
              </a:extLst>
            </p:cNvPr>
            <p:cNvSpPr/>
            <p:nvPr/>
          </p:nvSpPr>
          <p:spPr>
            <a:xfrm>
              <a:off x="9878485" y="4472571"/>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905E06A1-A19F-7396-85B9-018BEBDBD395}"/>
                </a:ext>
              </a:extLst>
            </p:cNvPr>
            <p:cNvSpPr/>
            <p:nvPr/>
          </p:nvSpPr>
          <p:spPr>
            <a:xfrm>
              <a:off x="10264070" y="4472570"/>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a:extLst>
                <a:ext uri="{FF2B5EF4-FFF2-40B4-BE49-F238E27FC236}">
                  <a16:creationId xmlns:a16="http://schemas.microsoft.com/office/drawing/2014/main" id="{5D488094-A507-E4F6-2F34-59A0057F9593}"/>
                </a:ext>
              </a:extLst>
            </p:cNvPr>
            <p:cNvSpPr/>
            <p:nvPr/>
          </p:nvSpPr>
          <p:spPr>
            <a:xfrm>
              <a:off x="10646771" y="4472569"/>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a:extLst>
                <a:ext uri="{FF2B5EF4-FFF2-40B4-BE49-F238E27FC236}">
                  <a16:creationId xmlns:a16="http://schemas.microsoft.com/office/drawing/2014/main" id="{733F5654-8860-3F32-0807-9004DEC2360C}"/>
                </a:ext>
              </a:extLst>
            </p:cNvPr>
            <p:cNvSpPr/>
            <p:nvPr/>
          </p:nvSpPr>
          <p:spPr>
            <a:xfrm>
              <a:off x="9878485" y="4132346"/>
              <a:ext cx="170121" cy="1701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a:extLst>
                <a:ext uri="{FF2B5EF4-FFF2-40B4-BE49-F238E27FC236}">
                  <a16:creationId xmlns:a16="http://schemas.microsoft.com/office/drawing/2014/main" id="{D5483731-293B-5820-1097-E7299A63AFC3}"/>
                </a:ext>
              </a:extLst>
            </p:cNvPr>
            <p:cNvSpPr/>
            <p:nvPr/>
          </p:nvSpPr>
          <p:spPr>
            <a:xfrm>
              <a:off x="10264070" y="4132345"/>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4F897E54-E855-CE42-C862-38FFC276FE08}"/>
                </a:ext>
              </a:extLst>
            </p:cNvPr>
            <p:cNvSpPr/>
            <p:nvPr/>
          </p:nvSpPr>
          <p:spPr>
            <a:xfrm>
              <a:off x="10646771" y="4132344"/>
              <a:ext cx="170121" cy="17012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a:extLst>
              <a:ext uri="{FF2B5EF4-FFF2-40B4-BE49-F238E27FC236}">
                <a16:creationId xmlns:a16="http://schemas.microsoft.com/office/drawing/2014/main" id="{78877635-E414-8D58-DEA8-B05A79FD2F99}"/>
              </a:ext>
            </a:extLst>
          </p:cNvPr>
          <p:cNvGrpSpPr/>
          <p:nvPr/>
        </p:nvGrpSpPr>
        <p:grpSpPr>
          <a:xfrm>
            <a:off x="9497669" y="1400182"/>
            <a:ext cx="1561962" cy="1391055"/>
            <a:chOff x="9497669" y="1400182"/>
            <a:chExt cx="1561962" cy="1391055"/>
          </a:xfrm>
        </p:grpSpPr>
        <p:sp>
          <p:nvSpPr>
            <p:cNvPr id="11" name="Rectangle 10">
              <a:extLst>
                <a:ext uri="{FF2B5EF4-FFF2-40B4-BE49-F238E27FC236}">
                  <a16:creationId xmlns:a16="http://schemas.microsoft.com/office/drawing/2014/main" id="{53BA9C16-CBE5-01FE-63C4-FAC71DD560DF}"/>
                </a:ext>
              </a:extLst>
            </p:cNvPr>
            <p:cNvSpPr/>
            <p:nvPr/>
          </p:nvSpPr>
          <p:spPr>
            <a:xfrm>
              <a:off x="9668576" y="1400182"/>
              <a:ext cx="1391055" cy="1391055"/>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Arc 159">
              <a:extLst>
                <a:ext uri="{FF2B5EF4-FFF2-40B4-BE49-F238E27FC236}">
                  <a16:creationId xmlns:a16="http://schemas.microsoft.com/office/drawing/2014/main" id="{1E0F885F-9855-99F1-B8CF-D12D690BC921}"/>
                </a:ext>
              </a:extLst>
            </p:cNvPr>
            <p:cNvSpPr/>
            <p:nvPr/>
          </p:nvSpPr>
          <p:spPr>
            <a:xfrm rot="2706311">
              <a:off x="9508726" y="1521138"/>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1" name="Arc 160">
              <a:extLst>
                <a:ext uri="{FF2B5EF4-FFF2-40B4-BE49-F238E27FC236}">
                  <a16:creationId xmlns:a16="http://schemas.microsoft.com/office/drawing/2014/main" id="{0D4E1FB4-4676-234D-3F52-619D92193224}"/>
                </a:ext>
              </a:extLst>
            </p:cNvPr>
            <p:cNvSpPr/>
            <p:nvPr/>
          </p:nvSpPr>
          <p:spPr>
            <a:xfrm rot="2706311">
              <a:off x="9811748" y="1521138"/>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2" name="Arc 161">
              <a:extLst>
                <a:ext uri="{FF2B5EF4-FFF2-40B4-BE49-F238E27FC236}">
                  <a16:creationId xmlns:a16="http://schemas.microsoft.com/office/drawing/2014/main" id="{67C06D91-2121-1DD8-1114-058A60CF6590}"/>
                </a:ext>
              </a:extLst>
            </p:cNvPr>
            <p:cNvSpPr/>
            <p:nvPr/>
          </p:nvSpPr>
          <p:spPr>
            <a:xfrm rot="2706311">
              <a:off x="10102107" y="1518023"/>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3" name="Arc 162">
              <a:extLst>
                <a:ext uri="{FF2B5EF4-FFF2-40B4-BE49-F238E27FC236}">
                  <a16:creationId xmlns:a16="http://schemas.microsoft.com/office/drawing/2014/main" id="{409A1F71-A3E3-1A56-A622-3F690824F70D}"/>
                </a:ext>
              </a:extLst>
            </p:cNvPr>
            <p:cNvSpPr/>
            <p:nvPr/>
          </p:nvSpPr>
          <p:spPr>
            <a:xfrm rot="2706311">
              <a:off x="9497669" y="2071862"/>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4" name="Arc 163">
              <a:extLst>
                <a:ext uri="{FF2B5EF4-FFF2-40B4-BE49-F238E27FC236}">
                  <a16:creationId xmlns:a16="http://schemas.microsoft.com/office/drawing/2014/main" id="{1A15CA3D-1BF4-F7B6-E803-265D99158954}"/>
                </a:ext>
              </a:extLst>
            </p:cNvPr>
            <p:cNvSpPr/>
            <p:nvPr/>
          </p:nvSpPr>
          <p:spPr>
            <a:xfrm rot="2706311">
              <a:off x="9815439" y="2086947"/>
              <a:ext cx="624898" cy="624898"/>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6" name="Straight Connector 165">
              <a:extLst>
                <a:ext uri="{FF2B5EF4-FFF2-40B4-BE49-F238E27FC236}">
                  <a16:creationId xmlns:a16="http://schemas.microsoft.com/office/drawing/2014/main" id="{EAD72A81-B978-7259-390E-1DF7BE515803}"/>
                </a:ext>
              </a:extLst>
            </p:cNvPr>
            <p:cNvCxnSpPr>
              <a:cxnSpLocks/>
            </p:cNvCxnSpPr>
            <p:nvPr/>
          </p:nvCxnSpPr>
          <p:spPr>
            <a:xfrm>
              <a:off x="10667329" y="2153265"/>
              <a:ext cx="0" cy="4512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Picture 2" descr="SQLBits 2023 - General Sessions: Call for Speakers @ Sessionize.com">
            <a:extLst>
              <a:ext uri="{FF2B5EF4-FFF2-40B4-BE49-F238E27FC236}">
                <a16:creationId xmlns:a16="http://schemas.microsoft.com/office/drawing/2014/main" id="{1463230F-B62B-1965-EAD6-DB4B7FC5A3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78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25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250"/>
                                        <p:tgtEl>
                                          <p:spTgt spid="1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171"/>
                                        </p:tgtEl>
                                        <p:attrNameLst>
                                          <p:attrName>style.visibility</p:attrName>
                                        </p:attrNameLst>
                                      </p:cBhvr>
                                      <p:to>
                                        <p:strVal val="visible"/>
                                      </p:to>
                                    </p:set>
                                    <p:animEffect transition="in" filter="fade">
                                      <p:cBhvr>
                                        <p:cTn id="26" dur="250"/>
                                        <p:tgtEl>
                                          <p:spTgt spid="1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fade">
                                      <p:cBhvr>
                                        <p:cTn id="34" dur="250"/>
                                        <p:tgtEl>
                                          <p:spTgt spid="1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77"/>
                                        </p:tgtEl>
                                        <p:attrNameLst>
                                          <p:attrName>style.visibility</p:attrName>
                                        </p:attrNameLst>
                                      </p:cBhvr>
                                      <p:to>
                                        <p:strVal val="visible"/>
                                      </p:to>
                                    </p:set>
                                    <p:animEffect transition="in" filter="fade">
                                      <p:cBhvr>
                                        <p:cTn id="42" dur="250"/>
                                        <p:tgtEl>
                                          <p:spTgt spid="1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176"/>
                                        </p:tgtEl>
                                        <p:attrNameLst>
                                          <p:attrName>style.visibility</p:attrName>
                                        </p:attrNameLst>
                                      </p:cBhvr>
                                      <p:to>
                                        <p:strVal val="visible"/>
                                      </p:to>
                                    </p:set>
                                    <p:animEffect transition="in" filter="fade">
                                      <p:cBhvr>
                                        <p:cTn id="50" dur="250"/>
                                        <p:tgtEl>
                                          <p:spTgt spid="17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175"/>
                                        </p:tgtEl>
                                        <p:attrNameLst>
                                          <p:attrName>style.visibility</p:attrName>
                                        </p:attrNameLst>
                                      </p:cBhvr>
                                      <p:to>
                                        <p:strVal val="visible"/>
                                      </p:to>
                                    </p:set>
                                    <p:animEffect transition="in" filter="fade">
                                      <p:cBhvr>
                                        <p:cTn id="58" dur="250"/>
                                        <p:tgtEl>
                                          <p:spTgt spid="17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25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174"/>
                                        </p:tgtEl>
                                        <p:attrNameLst>
                                          <p:attrName>style.visibility</p:attrName>
                                        </p:attrNameLst>
                                      </p:cBhvr>
                                      <p:to>
                                        <p:strVal val="visible"/>
                                      </p:to>
                                    </p:set>
                                    <p:animEffect transition="in" filter="fade">
                                      <p:cBhvr>
                                        <p:cTn id="66" dur="25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P spid="24" grpId="0"/>
      <p:bldP spid="25" grpId="0"/>
      <p:bldP spid="2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B0EC4-D902-5DD4-7448-5901DD8801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532" y="266339"/>
            <a:ext cx="11292936" cy="6325322"/>
          </a:xfrm>
          <a:prstGeom prst="rect">
            <a:avLst/>
          </a:prstGeom>
        </p:spPr>
      </p:pic>
    </p:spTree>
    <p:extLst>
      <p:ext uri="{BB962C8B-B14F-4D97-AF65-F5344CB8AC3E}">
        <p14:creationId xmlns:p14="http://schemas.microsoft.com/office/powerpoint/2010/main" val="1230932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E1F34-14F2-D393-0F54-C3FA4CB4E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2353" y="211617"/>
            <a:ext cx="11453074" cy="6434766"/>
          </a:xfrm>
          <a:prstGeom prst="rect">
            <a:avLst/>
          </a:prstGeom>
        </p:spPr>
      </p:pic>
    </p:spTree>
    <p:extLst>
      <p:ext uri="{BB962C8B-B14F-4D97-AF65-F5344CB8AC3E}">
        <p14:creationId xmlns:p14="http://schemas.microsoft.com/office/powerpoint/2010/main" val="3577204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EA2729C-1BCB-B104-65D7-74919588FD4A}"/>
              </a:ext>
            </a:extLst>
          </p:cNvPr>
          <p:cNvGrpSpPr/>
          <p:nvPr/>
        </p:nvGrpSpPr>
        <p:grpSpPr>
          <a:xfrm>
            <a:off x="999005" y="173505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A15FA46-8AEA-2364-508A-BB94EECEF8DF}"/>
              </a:ext>
            </a:extLst>
          </p:cNvPr>
          <p:cNvSpPr txBox="1"/>
          <p:nvPr/>
        </p:nvSpPr>
        <p:spPr>
          <a:xfrm>
            <a:off x="999004" y="4245199"/>
            <a:ext cx="2418347" cy="584775"/>
          </a:xfrm>
          <a:prstGeom prst="rect">
            <a:avLst/>
          </a:prstGeom>
          <a:noFill/>
        </p:spPr>
        <p:txBody>
          <a:bodyPr wrap="square" rtlCol="0">
            <a:spAutoFit/>
          </a:bodyPr>
          <a:lstStyle/>
          <a:p>
            <a:pPr algn="ctr"/>
            <a:r>
              <a:rPr lang="en-GB" sz="3200" b="1" dirty="0"/>
              <a:t>hierarchy</a:t>
            </a:r>
          </a:p>
        </p:txBody>
      </p:sp>
      <p:sp>
        <p:nvSpPr>
          <p:cNvPr id="8" name="TextBox 7">
            <a:extLst>
              <a:ext uri="{FF2B5EF4-FFF2-40B4-BE49-F238E27FC236}">
                <a16:creationId xmlns:a16="http://schemas.microsoft.com/office/drawing/2014/main" id="{F6B59695-A17A-7F40-B791-76A821D30709}"/>
              </a:ext>
            </a:extLst>
          </p:cNvPr>
          <p:cNvSpPr txBox="1"/>
          <p:nvPr/>
        </p:nvSpPr>
        <p:spPr>
          <a:xfrm>
            <a:off x="4353574" y="1206835"/>
            <a:ext cx="6965004" cy="1077218"/>
          </a:xfrm>
          <a:prstGeom prst="rect">
            <a:avLst/>
          </a:prstGeom>
          <a:noFill/>
        </p:spPr>
        <p:txBody>
          <a:bodyPr wrap="square" rtlCol="0">
            <a:spAutoFit/>
          </a:bodyPr>
          <a:lstStyle/>
          <a:p>
            <a:r>
              <a:rPr lang="en-GB" sz="3200" dirty="0"/>
              <a:t>Organising</a:t>
            </a:r>
            <a:r>
              <a:rPr lang="en-US" sz="3200" dirty="0"/>
              <a:t> the </a:t>
            </a:r>
            <a:r>
              <a:rPr lang="en-US" sz="3200" b="1" dirty="0"/>
              <a:t>value</a:t>
            </a:r>
            <a:r>
              <a:rPr lang="en-US" sz="3200" dirty="0"/>
              <a:t> of the elements within your viz</a:t>
            </a:r>
            <a:endParaRPr lang="en-GB" sz="3200" dirty="0"/>
          </a:p>
        </p:txBody>
      </p:sp>
      <p:sp>
        <p:nvSpPr>
          <p:cNvPr id="10" name="TextBox 9">
            <a:extLst>
              <a:ext uri="{FF2B5EF4-FFF2-40B4-BE49-F238E27FC236}">
                <a16:creationId xmlns:a16="http://schemas.microsoft.com/office/drawing/2014/main" id="{73830FFC-8955-F832-437C-A05E9960B57F}"/>
              </a:ext>
            </a:extLst>
          </p:cNvPr>
          <p:cNvSpPr txBox="1"/>
          <p:nvPr/>
        </p:nvSpPr>
        <p:spPr>
          <a:xfrm>
            <a:off x="4353574" y="2721114"/>
            <a:ext cx="6965004" cy="707886"/>
          </a:xfrm>
          <a:prstGeom prst="rect">
            <a:avLst/>
          </a:prstGeom>
          <a:noFill/>
        </p:spPr>
        <p:txBody>
          <a:bodyPr wrap="square" rtlCol="0">
            <a:spAutoFit/>
          </a:bodyPr>
          <a:lstStyle/>
          <a:p>
            <a:r>
              <a:rPr lang="en-GB" sz="2000" b="1" dirty="0"/>
              <a:t>Size</a:t>
            </a:r>
            <a:r>
              <a:rPr lang="en-GB" sz="2000" dirty="0"/>
              <a:t>: </a:t>
            </a:r>
            <a:r>
              <a:rPr lang="en-US" sz="2000" dirty="0"/>
              <a:t>the viewer will see </a:t>
            </a:r>
            <a:r>
              <a:rPr lang="en-US" sz="2000" b="1" dirty="0"/>
              <a:t>larger</a:t>
            </a:r>
            <a:r>
              <a:rPr lang="en-US" sz="2000" dirty="0"/>
              <a:t> things first. Make parts of your viz smaller (like labels) to reduce its importance</a:t>
            </a:r>
            <a:endParaRPr lang="en-GB" sz="2000" dirty="0"/>
          </a:p>
        </p:txBody>
      </p:sp>
      <p:sp>
        <p:nvSpPr>
          <p:cNvPr id="11" name="TextBox 10">
            <a:extLst>
              <a:ext uri="{FF2B5EF4-FFF2-40B4-BE49-F238E27FC236}">
                <a16:creationId xmlns:a16="http://schemas.microsoft.com/office/drawing/2014/main" id="{12CC386F-201D-5CE9-D687-834AA0E48064}"/>
              </a:ext>
            </a:extLst>
          </p:cNvPr>
          <p:cNvSpPr txBox="1"/>
          <p:nvPr/>
        </p:nvSpPr>
        <p:spPr>
          <a:xfrm>
            <a:off x="4353574" y="3578337"/>
            <a:ext cx="6965004" cy="707886"/>
          </a:xfrm>
          <a:prstGeom prst="rect">
            <a:avLst/>
          </a:prstGeom>
          <a:noFill/>
        </p:spPr>
        <p:txBody>
          <a:bodyPr wrap="square" rtlCol="0">
            <a:spAutoFit/>
          </a:bodyPr>
          <a:lstStyle/>
          <a:p>
            <a:r>
              <a:rPr lang="en-GB" sz="2000" b="1" dirty="0"/>
              <a:t>Emphasis</a:t>
            </a:r>
            <a:r>
              <a:rPr lang="en-GB" sz="2000" dirty="0"/>
              <a:t>: use </a:t>
            </a:r>
            <a:r>
              <a:rPr lang="en-GB" sz="2000" b="1" dirty="0"/>
              <a:t>colour</a:t>
            </a:r>
            <a:r>
              <a:rPr lang="en-GB" sz="2000" dirty="0"/>
              <a:t> or </a:t>
            </a:r>
            <a:r>
              <a:rPr lang="en-GB" sz="2000" b="1" dirty="0"/>
              <a:t>contrast</a:t>
            </a:r>
            <a:r>
              <a:rPr lang="en-GB" sz="2000" dirty="0"/>
              <a:t> to help certain things draw focus</a:t>
            </a:r>
          </a:p>
        </p:txBody>
      </p:sp>
      <p:sp>
        <p:nvSpPr>
          <p:cNvPr id="12" name="TextBox 11">
            <a:extLst>
              <a:ext uri="{FF2B5EF4-FFF2-40B4-BE49-F238E27FC236}">
                <a16:creationId xmlns:a16="http://schemas.microsoft.com/office/drawing/2014/main" id="{E60770F9-B144-22E3-40DA-31869116CD12}"/>
              </a:ext>
            </a:extLst>
          </p:cNvPr>
          <p:cNvSpPr txBox="1"/>
          <p:nvPr/>
        </p:nvSpPr>
        <p:spPr>
          <a:xfrm>
            <a:off x="4353574" y="4435560"/>
            <a:ext cx="6965004" cy="400110"/>
          </a:xfrm>
          <a:prstGeom prst="rect">
            <a:avLst/>
          </a:prstGeom>
          <a:noFill/>
        </p:spPr>
        <p:txBody>
          <a:bodyPr wrap="square" rtlCol="0">
            <a:spAutoFit/>
          </a:bodyPr>
          <a:lstStyle/>
          <a:p>
            <a:r>
              <a:rPr lang="en-GB" sz="2000" b="1" dirty="0"/>
              <a:t>Balance</a:t>
            </a:r>
            <a:r>
              <a:rPr lang="en-GB" sz="2000" dirty="0"/>
              <a:t>: use </a:t>
            </a:r>
            <a:r>
              <a:rPr lang="en-GB" sz="2000" b="1" dirty="0"/>
              <a:t>white space </a:t>
            </a:r>
            <a:endParaRPr lang="en-GB" sz="2000" dirty="0"/>
          </a:p>
        </p:txBody>
      </p:sp>
      <p:sp>
        <p:nvSpPr>
          <p:cNvPr id="2" name="Text Placeholder 1">
            <a:extLst>
              <a:ext uri="{FF2B5EF4-FFF2-40B4-BE49-F238E27FC236}">
                <a16:creationId xmlns:a16="http://schemas.microsoft.com/office/drawing/2014/main" id="{EC2321BB-D762-899D-90A5-5FFE416E7BF9}"/>
              </a:ext>
            </a:extLst>
          </p:cNvPr>
          <p:cNvSpPr>
            <a:spLocks noGrp="1"/>
          </p:cNvSpPr>
          <p:nvPr>
            <p:ph type="body" sz="quarter" idx="10"/>
          </p:nvPr>
        </p:nvSpPr>
        <p:spPr/>
        <p:txBody>
          <a:bodyPr/>
          <a:lstStyle/>
          <a:p>
            <a:r>
              <a:rPr lang="en-GB" sz="2800" dirty="0"/>
              <a:t>Design Principles</a:t>
            </a:r>
          </a:p>
          <a:p>
            <a:endParaRPr lang="en-GB" dirty="0"/>
          </a:p>
        </p:txBody>
      </p:sp>
      <p:pic>
        <p:nvPicPr>
          <p:cNvPr id="3" name="Picture 2" descr="SQLBits 2023 - General Sessions: Call for Speakers @ Sessionize.com">
            <a:extLst>
              <a:ext uri="{FF2B5EF4-FFF2-40B4-BE49-F238E27FC236}">
                <a16:creationId xmlns:a16="http://schemas.microsoft.com/office/drawing/2014/main" id="{73E40688-1933-D3B4-B149-587F51D54A8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63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E1F34-14F2-D393-0F54-C3FA4CB4E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2353" y="211617"/>
            <a:ext cx="11453074" cy="6434766"/>
          </a:xfrm>
          <a:prstGeom prst="rect">
            <a:avLst/>
          </a:prstGeom>
        </p:spPr>
      </p:pic>
    </p:spTree>
    <p:extLst>
      <p:ext uri="{BB962C8B-B14F-4D97-AF65-F5344CB8AC3E}">
        <p14:creationId xmlns:p14="http://schemas.microsoft.com/office/powerpoint/2010/main" val="3412894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C7EA4-F62C-29EB-4DE7-D1B8B10645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633" y="293678"/>
            <a:ext cx="11176733" cy="6270644"/>
          </a:xfrm>
          <a:prstGeom prst="rect">
            <a:avLst/>
          </a:prstGeom>
        </p:spPr>
      </p:pic>
    </p:spTree>
    <p:extLst>
      <p:ext uri="{BB962C8B-B14F-4D97-AF65-F5344CB8AC3E}">
        <p14:creationId xmlns:p14="http://schemas.microsoft.com/office/powerpoint/2010/main" val="1506039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D82B1-5F90-7F9A-D1DE-5F1F6996CF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721" y="175126"/>
            <a:ext cx="11388558" cy="6507748"/>
          </a:xfrm>
          <a:prstGeom prst="rect">
            <a:avLst/>
          </a:prstGeom>
        </p:spPr>
      </p:pic>
    </p:spTree>
    <p:extLst>
      <p:ext uri="{BB962C8B-B14F-4D97-AF65-F5344CB8AC3E}">
        <p14:creationId xmlns:p14="http://schemas.microsoft.com/office/powerpoint/2010/main" val="4252014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C7EA4-F62C-29EB-4DE7-D1B8B10645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7633" y="293678"/>
            <a:ext cx="11176733" cy="6270644"/>
          </a:xfrm>
          <a:prstGeom prst="rect">
            <a:avLst/>
          </a:prstGeom>
        </p:spPr>
      </p:pic>
    </p:spTree>
    <p:extLst>
      <p:ext uri="{BB962C8B-B14F-4D97-AF65-F5344CB8AC3E}">
        <p14:creationId xmlns:p14="http://schemas.microsoft.com/office/powerpoint/2010/main" val="3332279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3C6E8-C62D-8D51-F030-5475552180A9}"/>
              </a:ext>
            </a:extLst>
          </p:cNvPr>
          <p:cNvSpPr>
            <a:spLocks noGrp="1"/>
          </p:cNvSpPr>
          <p:nvPr>
            <p:ph type="body" sz="quarter" idx="10"/>
          </p:nvPr>
        </p:nvSpPr>
        <p:spPr/>
        <p:txBody>
          <a:bodyPr>
            <a:normAutofit lnSpcReduction="10000"/>
          </a:bodyPr>
          <a:lstStyle/>
          <a:p>
            <a:r>
              <a:rPr lang="en-GB" sz="3200" dirty="0"/>
              <a:t>Design Principles</a:t>
            </a:r>
          </a:p>
        </p:txBody>
      </p:sp>
      <p:grpSp>
        <p:nvGrpSpPr>
          <p:cNvPr id="16" name="Group 15">
            <a:extLst>
              <a:ext uri="{FF2B5EF4-FFF2-40B4-BE49-F238E27FC236}">
                <a16:creationId xmlns:a16="http://schemas.microsoft.com/office/drawing/2014/main" id="{0D1C1926-0215-F79E-785D-1B528ED3F28D}"/>
              </a:ext>
            </a:extLst>
          </p:cNvPr>
          <p:cNvGrpSpPr/>
          <p:nvPr/>
        </p:nvGrpSpPr>
        <p:grpSpPr>
          <a:xfrm>
            <a:off x="6170906" y="1732101"/>
            <a:ext cx="2418347" cy="2418347"/>
            <a:chOff x="6216316" y="1973176"/>
            <a:chExt cx="2418347" cy="2418347"/>
          </a:xfrm>
        </p:grpSpPr>
        <p:sp>
          <p:nvSpPr>
            <p:cNvPr id="8" name="Rectangle 7">
              <a:extLst>
                <a:ext uri="{FF2B5EF4-FFF2-40B4-BE49-F238E27FC236}">
                  <a16:creationId xmlns:a16="http://schemas.microsoft.com/office/drawing/2014/main" id="{6ACAC120-82F3-96D6-CDCC-87E312251294}"/>
                </a:ext>
              </a:extLst>
            </p:cNvPr>
            <p:cNvSpPr/>
            <p:nvPr/>
          </p:nvSpPr>
          <p:spPr>
            <a:xfrm>
              <a:off x="6216316"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BD22566-FFB5-5287-4461-D95D73241B3A}"/>
                </a:ext>
              </a:extLst>
            </p:cNvPr>
            <p:cNvSpPr/>
            <p:nvPr/>
          </p:nvSpPr>
          <p:spPr>
            <a:xfrm>
              <a:off x="6563224" y="3435018"/>
              <a:ext cx="264694" cy="655717"/>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003B695-D4AD-C923-DDF8-87ABC1F6A89A}"/>
                </a:ext>
              </a:extLst>
            </p:cNvPr>
            <p:cNvSpPr/>
            <p:nvPr/>
          </p:nvSpPr>
          <p:spPr>
            <a:xfrm>
              <a:off x="6946224" y="3212430"/>
              <a:ext cx="264694" cy="878306"/>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FB319B4-1FD4-E92B-6D11-F9F3955FBD71}"/>
                </a:ext>
              </a:extLst>
            </p:cNvPr>
            <p:cNvSpPr/>
            <p:nvPr/>
          </p:nvSpPr>
          <p:spPr>
            <a:xfrm>
              <a:off x="7323215" y="2689060"/>
              <a:ext cx="264694" cy="1401675"/>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305E61E-10D8-2455-93E9-DF5FA7694D75}"/>
                </a:ext>
              </a:extLst>
            </p:cNvPr>
            <p:cNvSpPr/>
            <p:nvPr/>
          </p:nvSpPr>
          <p:spPr>
            <a:xfrm>
              <a:off x="7700206" y="2400302"/>
              <a:ext cx="264694" cy="1690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107D953-D5C6-1278-3251-323BA81F9E3C}"/>
                </a:ext>
              </a:extLst>
            </p:cNvPr>
            <p:cNvSpPr/>
            <p:nvPr/>
          </p:nvSpPr>
          <p:spPr>
            <a:xfrm>
              <a:off x="8077197" y="2869533"/>
              <a:ext cx="264694" cy="1221202"/>
            </a:xfrm>
            <a:prstGeom prst="rect">
              <a:avLst/>
            </a:prstGeom>
            <a:solidFill>
              <a:srgbClr val="908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FB46ED7-8375-6B33-C125-BE6B8DB28385}"/>
              </a:ext>
            </a:extLst>
          </p:cNvPr>
          <p:cNvGrpSpPr/>
          <p:nvPr/>
        </p:nvGrpSpPr>
        <p:grpSpPr>
          <a:xfrm>
            <a:off x="3593927" y="1735051"/>
            <a:ext cx="2418347" cy="2418347"/>
            <a:chOff x="3641558" y="1973177"/>
            <a:chExt cx="2418347" cy="2418347"/>
          </a:xfrm>
        </p:grpSpPr>
        <p:sp>
          <p:nvSpPr>
            <p:cNvPr id="7" name="Rectangle 6">
              <a:extLst>
                <a:ext uri="{FF2B5EF4-FFF2-40B4-BE49-F238E27FC236}">
                  <a16:creationId xmlns:a16="http://schemas.microsoft.com/office/drawing/2014/main" id="{755C91EB-D3B6-21C5-7B0B-1299D7C98715}"/>
                </a:ext>
              </a:extLst>
            </p:cNvPr>
            <p:cNvSpPr/>
            <p:nvPr/>
          </p:nvSpPr>
          <p:spPr>
            <a:xfrm>
              <a:off x="3641558" y="1973177"/>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DB43DC5-BCC3-7762-D49A-56F4A64CEE72}"/>
                </a:ext>
              </a:extLst>
            </p:cNvPr>
            <p:cNvSpPr/>
            <p:nvPr/>
          </p:nvSpPr>
          <p:spPr>
            <a:xfrm>
              <a:off x="3976736" y="2304373"/>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13DD806-1F5D-6ED0-C240-5C13BEB12674}"/>
                </a:ext>
              </a:extLst>
            </p:cNvPr>
            <p:cNvSpPr/>
            <p:nvPr/>
          </p:nvSpPr>
          <p:spPr>
            <a:xfrm>
              <a:off x="5296393"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D824500-3477-7E72-EDB6-060B35A8CFCA}"/>
                </a:ext>
              </a:extLst>
            </p:cNvPr>
            <p:cNvSpPr/>
            <p:nvPr/>
          </p:nvSpPr>
          <p:spPr>
            <a:xfrm>
              <a:off x="4639168" y="230437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1386F0C-F828-2E84-6BE1-C7851D51BEA5}"/>
                </a:ext>
              </a:extLst>
            </p:cNvPr>
            <p:cNvSpPr/>
            <p:nvPr/>
          </p:nvSpPr>
          <p:spPr>
            <a:xfrm>
              <a:off x="3975424"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4AAA9AA-2F4F-EFF1-8F3C-09E88FACEDFA}"/>
                </a:ext>
              </a:extLst>
            </p:cNvPr>
            <p:cNvSpPr/>
            <p:nvPr/>
          </p:nvSpPr>
          <p:spPr>
            <a:xfrm>
              <a:off x="5296393" y="3640810"/>
              <a:ext cx="415094" cy="415094"/>
            </a:xfrm>
            <a:prstGeom prst="ellipse">
              <a:avLst/>
            </a:prstGeom>
            <a:solidFill>
              <a:srgbClr val="29265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CAEF7E7-1E31-DAAE-8AB9-68D2F62E0EEB}"/>
                </a:ext>
              </a:extLst>
            </p:cNvPr>
            <p:cNvSpPr/>
            <p:nvPr/>
          </p:nvSpPr>
          <p:spPr>
            <a:xfrm>
              <a:off x="4639168" y="364081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C714F55-25E4-3A2E-291B-2FA35CC5687D}"/>
                </a:ext>
              </a:extLst>
            </p:cNvPr>
            <p:cNvSpPr/>
            <p:nvPr/>
          </p:nvSpPr>
          <p:spPr>
            <a:xfrm>
              <a:off x="4636163" y="2970380"/>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F72F260-8C68-A38A-5073-CFA1041BDB43}"/>
                </a:ext>
              </a:extLst>
            </p:cNvPr>
            <p:cNvSpPr/>
            <p:nvPr/>
          </p:nvSpPr>
          <p:spPr>
            <a:xfrm>
              <a:off x="3969736" y="2974803"/>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CA507C8-2191-31B0-A5AF-83E418E62D7D}"/>
                </a:ext>
              </a:extLst>
            </p:cNvPr>
            <p:cNvSpPr/>
            <p:nvPr/>
          </p:nvSpPr>
          <p:spPr>
            <a:xfrm>
              <a:off x="5302912" y="2972591"/>
              <a:ext cx="415094" cy="415094"/>
            </a:xfrm>
            <a:prstGeom prst="ellipse">
              <a:avLst/>
            </a:prstGeom>
            <a:solidFill>
              <a:srgbClr val="908DC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EA2729C-1BCB-B104-65D7-74919588FD4A}"/>
              </a:ext>
            </a:extLst>
          </p:cNvPr>
          <p:cNvGrpSpPr/>
          <p:nvPr/>
        </p:nvGrpSpPr>
        <p:grpSpPr>
          <a:xfrm>
            <a:off x="8747886" y="1732101"/>
            <a:ext cx="2418347" cy="2418347"/>
            <a:chOff x="8791074" y="1973176"/>
            <a:chExt cx="2418347" cy="2418347"/>
          </a:xfrm>
        </p:grpSpPr>
        <p:sp>
          <p:nvSpPr>
            <p:cNvPr id="9" name="Rectangle 8">
              <a:extLst>
                <a:ext uri="{FF2B5EF4-FFF2-40B4-BE49-F238E27FC236}">
                  <a16:creationId xmlns:a16="http://schemas.microsoft.com/office/drawing/2014/main" id="{8242FA8F-C8AA-A5D9-5FAA-FC60A84C9D05}"/>
                </a:ext>
              </a:extLst>
            </p:cNvPr>
            <p:cNvSpPr/>
            <p:nvPr/>
          </p:nvSpPr>
          <p:spPr>
            <a:xfrm>
              <a:off x="8791074" y="1973176"/>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0F9C16C7-024B-6BA0-85C8-C39D1E0EC31E}"/>
                </a:ext>
              </a:extLst>
            </p:cNvPr>
            <p:cNvCxnSpPr>
              <a:cxnSpLocks/>
            </p:cNvCxnSpPr>
            <p:nvPr/>
          </p:nvCxnSpPr>
          <p:spPr>
            <a:xfrm>
              <a:off x="9147590" y="2522178"/>
              <a:ext cx="1734751"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F60DEB-4CCC-00FC-27A3-606B4B15ECC1}"/>
                </a:ext>
              </a:extLst>
            </p:cNvPr>
            <p:cNvCxnSpPr>
              <a:cxnSpLocks/>
            </p:cNvCxnSpPr>
            <p:nvPr/>
          </p:nvCxnSpPr>
          <p:spPr>
            <a:xfrm>
              <a:off x="9147590" y="3036528"/>
              <a:ext cx="1734751"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065E03-9ED9-7BDC-00CD-DC55B616CEDF}"/>
                </a:ext>
              </a:extLst>
            </p:cNvPr>
            <p:cNvCxnSpPr>
              <a:cxnSpLocks/>
            </p:cNvCxnSpPr>
            <p:nvPr/>
          </p:nvCxnSpPr>
          <p:spPr>
            <a:xfrm>
              <a:off x="9147590" y="3500078"/>
              <a:ext cx="1734751"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B9653B-A385-0025-8C15-810E885EEF80}"/>
                </a:ext>
              </a:extLst>
            </p:cNvPr>
            <p:cNvCxnSpPr>
              <a:cxnSpLocks/>
            </p:cNvCxnSpPr>
            <p:nvPr/>
          </p:nvCxnSpPr>
          <p:spPr>
            <a:xfrm>
              <a:off x="9147590" y="3931878"/>
              <a:ext cx="17347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29D614B-039F-4A25-6C64-BED20088B461}"/>
              </a:ext>
            </a:extLst>
          </p:cNvPr>
          <p:cNvSpPr txBox="1"/>
          <p:nvPr/>
        </p:nvSpPr>
        <p:spPr>
          <a:xfrm>
            <a:off x="1006141" y="4248150"/>
            <a:ext cx="2418347" cy="584775"/>
          </a:xfrm>
          <a:prstGeom prst="rect">
            <a:avLst/>
          </a:prstGeom>
          <a:noFill/>
        </p:spPr>
        <p:txBody>
          <a:bodyPr wrap="square" rtlCol="0">
            <a:spAutoFit/>
          </a:bodyPr>
          <a:lstStyle/>
          <a:p>
            <a:pPr algn="ctr"/>
            <a:r>
              <a:rPr lang="en-GB" sz="3200" b="1" dirty="0"/>
              <a:t>contrast</a:t>
            </a:r>
          </a:p>
        </p:txBody>
      </p:sp>
      <p:sp>
        <p:nvSpPr>
          <p:cNvPr id="39" name="TextBox 38">
            <a:extLst>
              <a:ext uri="{FF2B5EF4-FFF2-40B4-BE49-F238E27FC236}">
                <a16:creationId xmlns:a16="http://schemas.microsoft.com/office/drawing/2014/main" id="{3EC938B2-97F1-42FE-1509-6E4A65BA32C3}"/>
              </a:ext>
            </a:extLst>
          </p:cNvPr>
          <p:cNvSpPr txBox="1"/>
          <p:nvPr/>
        </p:nvSpPr>
        <p:spPr>
          <a:xfrm>
            <a:off x="3593927" y="4248149"/>
            <a:ext cx="2418347" cy="584775"/>
          </a:xfrm>
          <a:prstGeom prst="rect">
            <a:avLst/>
          </a:prstGeom>
          <a:noFill/>
        </p:spPr>
        <p:txBody>
          <a:bodyPr wrap="square" rtlCol="0">
            <a:spAutoFit/>
          </a:bodyPr>
          <a:lstStyle/>
          <a:p>
            <a:pPr algn="ctr"/>
            <a:r>
              <a:rPr lang="en-GB" sz="3200" b="1" dirty="0"/>
              <a:t>balance</a:t>
            </a:r>
          </a:p>
        </p:txBody>
      </p:sp>
      <p:sp>
        <p:nvSpPr>
          <p:cNvPr id="40" name="TextBox 39">
            <a:extLst>
              <a:ext uri="{FF2B5EF4-FFF2-40B4-BE49-F238E27FC236}">
                <a16:creationId xmlns:a16="http://schemas.microsoft.com/office/drawing/2014/main" id="{7149097B-199D-A04D-83DB-D0C08F209B97}"/>
              </a:ext>
            </a:extLst>
          </p:cNvPr>
          <p:cNvSpPr txBox="1"/>
          <p:nvPr/>
        </p:nvSpPr>
        <p:spPr>
          <a:xfrm>
            <a:off x="6170906" y="4245199"/>
            <a:ext cx="2418347" cy="584775"/>
          </a:xfrm>
          <a:prstGeom prst="rect">
            <a:avLst/>
          </a:prstGeom>
          <a:noFill/>
        </p:spPr>
        <p:txBody>
          <a:bodyPr wrap="square" rtlCol="0">
            <a:spAutoFit/>
          </a:bodyPr>
          <a:lstStyle/>
          <a:p>
            <a:pPr algn="ctr"/>
            <a:r>
              <a:rPr lang="en-GB" sz="3200" b="1" dirty="0"/>
              <a:t>emphasis</a:t>
            </a:r>
          </a:p>
        </p:txBody>
      </p:sp>
      <p:sp>
        <p:nvSpPr>
          <p:cNvPr id="41" name="TextBox 40">
            <a:extLst>
              <a:ext uri="{FF2B5EF4-FFF2-40B4-BE49-F238E27FC236}">
                <a16:creationId xmlns:a16="http://schemas.microsoft.com/office/drawing/2014/main" id="{AA15FA46-8AEA-2364-508A-BB94EECEF8DF}"/>
              </a:ext>
            </a:extLst>
          </p:cNvPr>
          <p:cNvSpPr txBox="1"/>
          <p:nvPr/>
        </p:nvSpPr>
        <p:spPr>
          <a:xfrm>
            <a:off x="8747885" y="4242249"/>
            <a:ext cx="2418347" cy="584775"/>
          </a:xfrm>
          <a:prstGeom prst="rect">
            <a:avLst/>
          </a:prstGeom>
          <a:noFill/>
        </p:spPr>
        <p:txBody>
          <a:bodyPr wrap="square" rtlCol="0">
            <a:spAutoFit/>
          </a:bodyPr>
          <a:lstStyle/>
          <a:p>
            <a:pPr algn="ctr"/>
            <a:r>
              <a:rPr lang="en-GB" sz="3200" b="1" dirty="0"/>
              <a:t>hierarchy</a:t>
            </a:r>
          </a:p>
        </p:txBody>
      </p:sp>
      <p:grpSp>
        <p:nvGrpSpPr>
          <p:cNvPr id="26" name="Group 25">
            <a:extLst>
              <a:ext uri="{FF2B5EF4-FFF2-40B4-BE49-F238E27FC236}">
                <a16:creationId xmlns:a16="http://schemas.microsoft.com/office/drawing/2014/main" id="{0CB376F7-8BC7-1F01-00D8-C6938BA97A9D}"/>
              </a:ext>
            </a:extLst>
          </p:cNvPr>
          <p:cNvGrpSpPr/>
          <p:nvPr/>
        </p:nvGrpSpPr>
        <p:grpSpPr>
          <a:xfrm rot="10800000">
            <a:off x="1006141" y="1735053"/>
            <a:ext cx="2418347" cy="2418347"/>
            <a:chOff x="1034716" y="1973179"/>
            <a:chExt cx="2418347" cy="2418347"/>
          </a:xfrm>
        </p:grpSpPr>
        <p:sp>
          <p:nvSpPr>
            <p:cNvPr id="27" name="Rectangle 26">
              <a:extLst>
                <a:ext uri="{FF2B5EF4-FFF2-40B4-BE49-F238E27FC236}">
                  <a16:creationId xmlns:a16="http://schemas.microsoft.com/office/drawing/2014/main" id="{A4C55F64-C0B4-B5F2-796F-2A5427CCA947}"/>
                </a:ext>
              </a:extLst>
            </p:cNvPr>
            <p:cNvSpPr/>
            <p:nvPr/>
          </p:nvSpPr>
          <p:spPr>
            <a:xfrm>
              <a:off x="1034716" y="1973179"/>
              <a:ext cx="2418347" cy="2418347"/>
            </a:xfrm>
            <a:prstGeom prst="rect">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DA09CBA-3BDC-3F5D-EFE8-74964E34F7B7}"/>
                </a:ext>
              </a:extLst>
            </p:cNvPr>
            <p:cNvSpPr/>
            <p:nvPr/>
          </p:nvSpPr>
          <p:spPr>
            <a:xfrm>
              <a:off x="2237874" y="1973179"/>
              <a:ext cx="1215189" cy="2418347"/>
            </a:xfrm>
            <a:prstGeom prst="rect">
              <a:avLst/>
            </a:prstGeom>
            <a:solidFill>
              <a:schemeClr val="bg1"/>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5CDFDD4-B246-C383-2B57-70E3D6EC9788}"/>
                </a:ext>
              </a:extLst>
            </p:cNvPr>
            <p:cNvSpPr/>
            <p:nvPr/>
          </p:nvSpPr>
          <p:spPr>
            <a:xfrm>
              <a:off x="1341521" y="2273969"/>
              <a:ext cx="1816769" cy="18167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hord 30">
              <a:extLst>
                <a:ext uri="{FF2B5EF4-FFF2-40B4-BE49-F238E27FC236}">
                  <a16:creationId xmlns:a16="http://schemas.microsoft.com/office/drawing/2014/main" id="{8CF519E8-E2A0-0371-11C1-59CCB61F3463}"/>
                </a:ext>
              </a:extLst>
            </p:cNvPr>
            <p:cNvSpPr/>
            <p:nvPr/>
          </p:nvSpPr>
          <p:spPr>
            <a:xfrm rot="10800000">
              <a:off x="1354565" y="2273970"/>
              <a:ext cx="1816769" cy="1816769"/>
            </a:xfrm>
            <a:prstGeom prst="chord">
              <a:avLst>
                <a:gd name="adj1" fmla="val 5323040"/>
                <a:gd name="adj2" fmla="val 16276948"/>
              </a:avLst>
            </a:prstGeom>
            <a:solidFill>
              <a:srgbClr val="29265B"/>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4" name="Picture 2" descr="SQLBits 2023 - General Sessions: Call for Speakers @ Sessionize.com">
            <a:extLst>
              <a:ext uri="{FF2B5EF4-FFF2-40B4-BE49-F238E27FC236}">
                <a16:creationId xmlns:a16="http://schemas.microsoft.com/office/drawing/2014/main" id="{EFFF8505-1041-FE5C-C7A4-A58BBECA76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95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2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5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5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25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265AAA7-568D-45B5-B1EE-3EDF194F251C}"/>
              </a:ext>
            </a:extLst>
          </p:cNvPr>
          <p:cNvSpPr/>
          <p:nvPr/>
        </p:nvSpPr>
        <p:spPr>
          <a:xfrm>
            <a:off x="5037223" y="12883"/>
            <a:ext cx="5048498"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Robert French</a:t>
            </a:r>
          </a:p>
        </p:txBody>
      </p:sp>
      <p:sp>
        <p:nvSpPr>
          <p:cNvPr id="15" name="Rectangle 14">
            <a:extLst>
              <a:ext uri="{FF2B5EF4-FFF2-40B4-BE49-F238E27FC236}">
                <a16:creationId xmlns:a16="http://schemas.microsoft.com/office/drawing/2014/main" id="{B3EE74DC-EFDA-4B56-B59A-302AC635EE8A}"/>
              </a:ext>
            </a:extLst>
          </p:cNvPr>
          <p:cNvSpPr/>
          <p:nvPr/>
        </p:nvSpPr>
        <p:spPr>
          <a:xfrm>
            <a:off x="4319357" y="999150"/>
            <a:ext cx="6484231" cy="954107"/>
          </a:xfrm>
          <a:prstGeom prst="rect">
            <a:avLst/>
          </a:prstGeom>
          <a:noFill/>
        </p:spPr>
        <p:txBody>
          <a:bodyPr wrap="square" lIns="91440" tIns="45720" rIns="91440" bIns="45720" anchor="t">
            <a:spAutoFit/>
          </a:bodyPr>
          <a:lstStyle/>
          <a:p>
            <a:pPr algn="ctr"/>
            <a:r>
              <a:rPr lang="en-US" sz="2800" b="0" cap="none" spc="0" dirty="0">
                <a:ln w="0"/>
                <a:effectLst>
                  <a:outerShdw blurRad="38100" dist="19050" dir="2700000" algn="tl" rotWithShape="0">
                    <a:schemeClr val="dk1">
                      <a:alpha val="40000"/>
                    </a:schemeClr>
                  </a:outerShdw>
                </a:effectLst>
              </a:rPr>
              <a:t>Chief Power BI Nerd with Quor</a:t>
            </a:r>
            <a:r>
              <a:rPr lang="en-US" sz="2800" dirty="0">
                <a:ln w="0"/>
                <a:effectLst>
                  <a:outerShdw blurRad="38100" dist="19050" dir="2700000" algn="tl" rotWithShape="0">
                    <a:schemeClr val="dk1">
                      <a:alpha val="40000"/>
                    </a:schemeClr>
                  </a:outerShdw>
                </a:effectLst>
              </a:rPr>
              <a:t>um </a:t>
            </a:r>
          </a:p>
          <a:p>
            <a:pPr algn="ctr"/>
            <a:r>
              <a:rPr lang="en-US" sz="2800" dirty="0">
                <a:ln w="0"/>
                <a:effectLst>
                  <a:outerShdw blurRad="38100" dist="19050" dir="2700000" algn="tl" rotWithShape="0">
                    <a:schemeClr val="dk1">
                      <a:alpha val="40000"/>
                    </a:schemeClr>
                  </a:outerShdw>
                </a:effectLst>
              </a:rPr>
              <a:t>Lives in Sunny Glasgow, Scotland</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A person with a beard smiling&#10;&#10;Description automatically generated">
            <a:extLst>
              <a:ext uri="{FF2B5EF4-FFF2-40B4-BE49-F238E27FC236}">
                <a16:creationId xmlns:a16="http://schemas.microsoft.com/office/drawing/2014/main" id="{DCB9668C-CC35-6348-2D60-66E96D72F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1" y="1502234"/>
            <a:ext cx="3645440" cy="3733296"/>
          </a:xfrm>
          <a:prstGeom prst="rect">
            <a:avLst/>
          </a:prstGeom>
        </p:spPr>
      </p:pic>
      <p:grpSp>
        <p:nvGrpSpPr>
          <p:cNvPr id="2" name="Group 1">
            <a:extLst>
              <a:ext uri="{FF2B5EF4-FFF2-40B4-BE49-F238E27FC236}">
                <a16:creationId xmlns:a16="http://schemas.microsoft.com/office/drawing/2014/main" id="{73A041C3-FDB1-9900-C0D0-49F98FA5A27D}"/>
              </a:ext>
            </a:extLst>
          </p:cNvPr>
          <p:cNvGrpSpPr/>
          <p:nvPr/>
        </p:nvGrpSpPr>
        <p:grpSpPr>
          <a:xfrm>
            <a:off x="4120868" y="1909548"/>
            <a:ext cx="7388167" cy="4727823"/>
            <a:chOff x="3973723" y="2079241"/>
            <a:chExt cx="7388167" cy="4727823"/>
          </a:xfrm>
        </p:grpSpPr>
        <p:pic>
          <p:nvPicPr>
            <p:cNvPr id="5" name="Picture 2" descr="Image result for email">
              <a:extLst>
                <a:ext uri="{FF2B5EF4-FFF2-40B4-BE49-F238E27FC236}">
                  <a16:creationId xmlns:a16="http://schemas.microsoft.com/office/drawing/2014/main" id="{138F62B5-B449-4B11-A146-187AE642371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54018" y="2079241"/>
              <a:ext cx="771895" cy="7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238945-28DA-455D-8A18-C134E4B00A96}"/>
                </a:ext>
              </a:extLst>
            </p:cNvPr>
            <p:cNvSpPr/>
            <p:nvPr/>
          </p:nvSpPr>
          <p:spPr>
            <a:xfrm>
              <a:off x="5073823" y="2147786"/>
              <a:ext cx="4525378" cy="523220"/>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Rwlp.French@gmail.com</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D5262004-DC27-416F-A6B3-D092BAFA95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03991" y="3003907"/>
              <a:ext cx="1071948" cy="942575"/>
            </a:xfrm>
            <a:prstGeom prst="rect">
              <a:avLst/>
            </a:prstGeom>
          </p:spPr>
        </p:pic>
        <p:sp>
          <p:nvSpPr>
            <p:cNvPr id="9" name="Rectangle 8">
              <a:extLst>
                <a:ext uri="{FF2B5EF4-FFF2-40B4-BE49-F238E27FC236}">
                  <a16:creationId xmlns:a16="http://schemas.microsoft.com/office/drawing/2014/main" id="{CBD69382-82AE-460C-ABA8-EC6C30FA6209}"/>
                </a:ext>
              </a:extLst>
            </p:cNvPr>
            <p:cNvSpPr/>
            <p:nvPr/>
          </p:nvSpPr>
          <p:spPr>
            <a:xfrm>
              <a:off x="5073823" y="3076495"/>
              <a:ext cx="235455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@sqlbobscot</a:t>
              </a:r>
              <a:endParaRPr lang="en-US" sz="66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4" descr="linkedin, social icon">
              <a:extLst>
                <a:ext uri="{FF2B5EF4-FFF2-40B4-BE49-F238E27FC236}">
                  <a16:creationId xmlns:a16="http://schemas.microsoft.com/office/drawing/2014/main" id="{6D49B0B8-150E-42F5-9816-80DF34FFFE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40444" y="5003752"/>
              <a:ext cx="799042" cy="71579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34A226A-FC0F-469F-8460-4CBBB5638A14}"/>
                </a:ext>
              </a:extLst>
            </p:cNvPr>
            <p:cNvSpPr/>
            <p:nvPr/>
          </p:nvSpPr>
          <p:spPr>
            <a:xfrm>
              <a:off x="5073823" y="5027039"/>
              <a:ext cx="6288067" cy="523220"/>
            </a:xfrm>
            <a:prstGeom prst="rect">
              <a:avLst/>
            </a:prstGeom>
            <a:noFill/>
          </p:spPr>
          <p:txBody>
            <a:bodyPr wrap="none" lIns="91440" tIns="45720" rIns="91440" bIns="45720" anchor="ctr">
              <a:spAutoFit/>
            </a:bodyPr>
            <a:lstStyle/>
            <a:p>
              <a:r>
                <a:rPr lang="en-US" sz="2800" b="0" cap="none" spc="0" dirty="0">
                  <a:ln w="0"/>
                  <a:solidFill>
                    <a:schemeClr val="tx1"/>
                  </a:solidFill>
                  <a:effectLst>
                    <a:outerShdw blurRad="38100" dist="19050" dir="2700000" algn="tl" rotWithShape="0">
                      <a:schemeClr val="dk1">
                        <a:alpha val="40000"/>
                      </a:schemeClr>
                    </a:outerShdw>
                  </a:effectLst>
                </a:rPr>
                <a:t>https://www.linkedin.com/in/rwlpfrench/</a:t>
              </a:r>
            </a:p>
          </p:txBody>
        </p:sp>
        <p:sp>
          <p:nvSpPr>
            <p:cNvPr id="13" name="Rectangle 12">
              <a:extLst>
                <a:ext uri="{FF2B5EF4-FFF2-40B4-BE49-F238E27FC236}">
                  <a16:creationId xmlns:a16="http://schemas.microsoft.com/office/drawing/2014/main" id="{8599B412-F5CD-45C0-AC11-A0D8D7578ECC}"/>
                </a:ext>
              </a:extLst>
            </p:cNvPr>
            <p:cNvSpPr/>
            <p:nvPr/>
          </p:nvSpPr>
          <p:spPr>
            <a:xfrm>
              <a:off x="5073823" y="5985733"/>
              <a:ext cx="4830190" cy="523220"/>
            </a:xfrm>
            <a:prstGeom prst="rect">
              <a:avLst/>
            </a:prstGeom>
          </p:spPr>
          <p:txBody>
            <a:bodyPr wrap="square">
              <a:spAutoFit/>
            </a:bodyPr>
            <a:lstStyle/>
            <a:p>
              <a:r>
                <a:rPr lang="en-GB" sz="2800" dirty="0"/>
                <a:t>https://www.qnrl.com/</a:t>
              </a:r>
            </a:p>
          </p:txBody>
        </p:sp>
        <p:pic>
          <p:nvPicPr>
            <p:cNvPr id="3" name="Picture 2" descr="Logo&#10;&#10;Description automatically generated">
              <a:extLst>
                <a:ext uri="{FF2B5EF4-FFF2-40B4-BE49-F238E27FC236}">
                  <a16:creationId xmlns:a16="http://schemas.microsoft.com/office/drawing/2014/main" id="{07F610F0-6A5A-4642-8E01-7C12D39D1F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3723" y="5864489"/>
              <a:ext cx="1132484" cy="942575"/>
            </a:xfrm>
            <a:prstGeom prst="rect">
              <a:avLst/>
            </a:prstGeom>
          </p:spPr>
        </p:pic>
        <p:pic>
          <p:nvPicPr>
            <p:cNvPr id="10" name="Picture 9" descr="A blue and white logo&#10;&#10;Description automatically generated">
              <a:extLst>
                <a:ext uri="{FF2B5EF4-FFF2-40B4-BE49-F238E27FC236}">
                  <a16:creationId xmlns:a16="http://schemas.microsoft.com/office/drawing/2014/main" id="{57A6679E-732F-05A1-2BF0-9443AF97E2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9063" y="4010428"/>
              <a:ext cx="741804" cy="796791"/>
            </a:xfrm>
            <a:prstGeom prst="rect">
              <a:avLst/>
            </a:prstGeom>
          </p:spPr>
        </p:pic>
        <p:sp>
          <p:nvSpPr>
            <p:cNvPr id="19" name="Rectangle 18">
              <a:extLst>
                <a:ext uri="{FF2B5EF4-FFF2-40B4-BE49-F238E27FC236}">
                  <a16:creationId xmlns:a16="http://schemas.microsoft.com/office/drawing/2014/main" id="{359BA0EF-6659-3AB1-0447-0EE4723A9A32}"/>
                </a:ext>
              </a:extLst>
            </p:cNvPr>
            <p:cNvSpPr/>
            <p:nvPr/>
          </p:nvSpPr>
          <p:spPr>
            <a:xfrm>
              <a:off x="5073823" y="4066759"/>
              <a:ext cx="5137753"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@sqlbobscot@techhub.social</a:t>
              </a:r>
              <a:endParaRPr lang="en-US" sz="66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98867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FF7EC53-1D80-E959-9BBD-F898E1108E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4419" y="930496"/>
            <a:ext cx="4933017" cy="4924527"/>
          </a:xfrm>
          <a:prstGeom prst="rect">
            <a:avLst/>
          </a:prstGeom>
        </p:spPr>
      </p:pic>
      <p:sp>
        <p:nvSpPr>
          <p:cNvPr id="6" name="TextBox 5">
            <a:extLst>
              <a:ext uri="{FF2B5EF4-FFF2-40B4-BE49-F238E27FC236}">
                <a16:creationId xmlns:a16="http://schemas.microsoft.com/office/drawing/2014/main" id="{D75A9B7C-C0FA-52F8-E0FB-4C9B5FC523D3}"/>
              </a:ext>
            </a:extLst>
          </p:cNvPr>
          <p:cNvSpPr txBox="1"/>
          <p:nvPr/>
        </p:nvSpPr>
        <p:spPr>
          <a:xfrm>
            <a:off x="507415" y="4037783"/>
            <a:ext cx="3109415" cy="1384995"/>
          </a:xfrm>
          <a:prstGeom prst="rect">
            <a:avLst/>
          </a:prstGeom>
          <a:noFill/>
        </p:spPr>
        <p:txBody>
          <a:bodyPr wrap="square" rtlCol="0">
            <a:spAutoFit/>
          </a:bodyPr>
          <a:lstStyle/>
          <a:p>
            <a:r>
              <a:rPr lang="en-GB" sz="2800" b="1" dirty="0"/>
              <a:t>Split-Complementary Colours</a:t>
            </a:r>
          </a:p>
        </p:txBody>
      </p:sp>
      <p:sp>
        <p:nvSpPr>
          <p:cNvPr id="7" name="TextBox 6">
            <a:extLst>
              <a:ext uri="{FF2B5EF4-FFF2-40B4-BE49-F238E27FC236}">
                <a16:creationId xmlns:a16="http://schemas.microsoft.com/office/drawing/2014/main" id="{317B52BC-EEE7-128E-088C-F4D66B7AFFEF}"/>
              </a:ext>
            </a:extLst>
          </p:cNvPr>
          <p:cNvSpPr txBox="1"/>
          <p:nvPr/>
        </p:nvSpPr>
        <p:spPr>
          <a:xfrm>
            <a:off x="8414286" y="567860"/>
            <a:ext cx="3248796" cy="523220"/>
          </a:xfrm>
          <a:prstGeom prst="rect">
            <a:avLst/>
          </a:prstGeom>
          <a:noFill/>
        </p:spPr>
        <p:txBody>
          <a:bodyPr wrap="square" rtlCol="0">
            <a:spAutoFit/>
          </a:bodyPr>
          <a:lstStyle/>
          <a:p>
            <a:r>
              <a:rPr lang="en-GB" sz="2800"/>
              <a:t>More examples are:</a:t>
            </a:r>
          </a:p>
        </p:txBody>
      </p:sp>
      <p:sp>
        <p:nvSpPr>
          <p:cNvPr id="3" name="Rectangle: Rounded Corners 2">
            <a:extLst>
              <a:ext uri="{FF2B5EF4-FFF2-40B4-BE49-F238E27FC236}">
                <a16:creationId xmlns:a16="http://schemas.microsoft.com/office/drawing/2014/main" id="{1C52045C-30D8-7F8C-21E7-438FD89825FF}"/>
              </a:ext>
            </a:extLst>
          </p:cNvPr>
          <p:cNvSpPr/>
          <p:nvPr/>
        </p:nvSpPr>
        <p:spPr>
          <a:xfrm>
            <a:off x="9866064" y="1825117"/>
            <a:ext cx="770965" cy="770965"/>
          </a:xfrm>
          <a:prstGeom prst="roundRect">
            <a:avLst/>
          </a:prstGeom>
          <a:solidFill>
            <a:srgbClr val="FE271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A776431-7AFF-E87B-BD59-7165C50791A2}"/>
              </a:ext>
            </a:extLst>
          </p:cNvPr>
          <p:cNvSpPr/>
          <p:nvPr/>
        </p:nvSpPr>
        <p:spPr>
          <a:xfrm>
            <a:off x="9031335" y="1825117"/>
            <a:ext cx="770965" cy="770965"/>
          </a:xfrm>
          <a:prstGeom prst="roundRect">
            <a:avLst/>
          </a:prstGeom>
          <a:solidFill>
            <a:srgbClr val="0391CE"/>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88260318-ECC7-AB9C-D918-06E55167B3FC}"/>
              </a:ext>
            </a:extLst>
          </p:cNvPr>
          <p:cNvSpPr/>
          <p:nvPr/>
        </p:nvSpPr>
        <p:spPr>
          <a:xfrm>
            <a:off x="10716394" y="1813832"/>
            <a:ext cx="770965" cy="770965"/>
          </a:xfrm>
          <a:prstGeom prst="roundRect">
            <a:avLst/>
          </a:prstGeom>
          <a:solidFill>
            <a:srgbClr val="D0EA2B"/>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AAFD73AE-C046-3C61-A65D-5E0EF326FA9B}"/>
              </a:ext>
            </a:extLst>
          </p:cNvPr>
          <p:cNvSpPr/>
          <p:nvPr/>
        </p:nvSpPr>
        <p:spPr>
          <a:xfrm>
            <a:off x="9866064" y="2831192"/>
            <a:ext cx="770965" cy="770965"/>
          </a:xfrm>
          <a:prstGeom prst="roundRect">
            <a:avLst/>
          </a:prstGeom>
          <a:solidFill>
            <a:srgbClr val="0247FE"/>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8F0A757-84B6-A185-D448-EDACE045DB79}"/>
              </a:ext>
            </a:extLst>
          </p:cNvPr>
          <p:cNvSpPr/>
          <p:nvPr/>
        </p:nvSpPr>
        <p:spPr>
          <a:xfrm>
            <a:off x="9024085" y="2831192"/>
            <a:ext cx="770965" cy="770965"/>
          </a:xfrm>
          <a:prstGeom prst="roundRect">
            <a:avLst/>
          </a:prstGeom>
          <a:solidFill>
            <a:srgbClr val="FD5308"/>
          </a:solidFill>
          <a:ln w="28575">
            <a:solidFill>
              <a:srgbClr val="E84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AF9040F4-1FA0-DD9D-BE34-B17FA838C700}"/>
              </a:ext>
            </a:extLst>
          </p:cNvPr>
          <p:cNvSpPr/>
          <p:nvPr/>
        </p:nvSpPr>
        <p:spPr>
          <a:xfrm>
            <a:off x="10716394" y="2832420"/>
            <a:ext cx="770965" cy="770965"/>
          </a:xfrm>
          <a:prstGeom prst="roundRect">
            <a:avLst/>
          </a:prstGeom>
          <a:solidFill>
            <a:srgbClr val="FABC02"/>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A13A5E55-7CBD-8325-CC4D-121865DF015A}"/>
              </a:ext>
            </a:extLst>
          </p:cNvPr>
          <p:cNvSpPr/>
          <p:nvPr/>
        </p:nvSpPr>
        <p:spPr>
          <a:xfrm>
            <a:off x="9874415" y="3851007"/>
            <a:ext cx="770965" cy="770965"/>
          </a:xfrm>
          <a:prstGeom prst="roundRect">
            <a:avLst/>
          </a:prstGeom>
          <a:solidFill>
            <a:srgbClr val="FEFE33"/>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7BFA8234-8127-9ADE-A934-1381958E5B30}"/>
              </a:ext>
            </a:extLst>
          </p:cNvPr>
          <p:cNvSpPr/>
          <p:nvPr/>
        </p:nvSpPr>
        <p:spPr>
          <a:xfrm>
            <a:off x="9031335" y="3870871"/>
            <a:ext cx="770965" cy="770965"/>
          </a:xfrm>
          <a:prstGeom prst="roundRect">
            <a:avLst/>
          </a:prstGeom>
          <a:solidFill>
            <a:srgbClr val="A7194B"/>
          </a:solidFill>
          <a:ln w="28575">
            <a:solidFill>
              <a:srgbClr val="8F1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2C0A73D8-9C6A-2E5E-410A-A392868164A4}"/>
              </a:ext>
            </a:extLst>
          </p:cNvPr>
          <p:cNvSpPr/>
          <p:nvPr/>
        </p:nvSpPr>
        <p:spPr>
          <a:xfrm>
            <a:off x="10716394" y="3851008"/>
            <a:ext cx="770965" cy="770965"/>
          </a:xfrm>
          <a:prstGeom prst="roundRect">
            <a:avLst/>
          </a:prstGeom>
          <a:solidFill>
            <a:srgbClr val="3D01A4"/>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BA84C5F4-178B-E3C1-2AE9-71CBCC670D0C}"/>
              </a:ext>
            </a:extLst>
          </p:cNvPr>
          <p:cNvGrpSpPr/>
          <p:nvPr/>
        </p:nvGrpSpPr>
        <p:grpSpPr>
          <a:xfrm>
            <a:off x="5074024" y="1515035"/>
            <a:ext cx="1900517" cy="3496236"/>
            <a:chOff x="5074024" y="1515035"/>
            <a:chExt cx="1900517" cy="3496236"/>
          </a:xfrm>
        </p:grpSpPr>
        <p:cxnSp>
          <p:nvCxnSpPr>
            <p:cNvPr id="35" name="Straight Arrow Connector 34">
              <a:extLst>
                <a:ext uri="{FF2B5EF4-FFF2-40B4-BE49-F238E27FC236}">
                  <a16:creationId xmlns:a16="http://schemas.microsoft.com/office/drawing/2014/main" id="{A77DA5E5-E95A-FE9B-9714-C32BA97BED7A}"/>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BF08EC2-A0D3-5E0D-962E-045F72B89D2C}"/>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7071DC-76F5-C9AE-D284-4C537B5D04FC}"/>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01C1DA-63E6-094C-1BEB-FD00E8497D70}"/>
              </a:ext>
            </a:extLst>
          </p:cNvPr>
          <p:cNvGrpSpPr/>
          <p:nvPr/>
        </p:nvGrpSpPr>
        <p:grpSpPr>
          <a:xfrm rot="14353212">
            <a:off x="5047132" y="1776701"/>
            <a:ext cx="1900517" cy="3496236"/>
            <a:chOff x="5074024" y="1515035"/>
            <a:chExt cx="1900517" cy="3496236"/>
          </a:xfrm>
        </p:grpSpPr>
        <p:cxnSp>
          <p:nvCxnSpPr>
            <p:cNvPr id="39" name="Straight Arrow Connector 38">
              <a:extLst>
                <a:ext uri="{FF2B5EF4-FFF2-40B4-BE49-F238E27FC236}">
                  <a16:creationId xmlns:a16="http://schemas.microsoft.com/office/drawing/2014/main" id="{7C425113-3011-D4CA-AAB3-2823B3DB2AB4}"/>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DB0F94E-FB4E-176A-7EA3-9650DC43E9A1}"/>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FA220C-107D-AACF-545D-99E89AA55F7F}"/>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64D3BA6-B004-7E3A-8056-8FEC4D51B993}"/>
              </a:ext>
            </a:extLst>
          </p:cNvPr>
          <p:cNvGrpSpPr/>
          <p:nvPr/>
        </p:nvGrpSpPr>
        <p:grpSpPr>
          <a:xfrm rot="7432202">
            <a:off x="5333698" y="1712793"/>
            <a:ext cx="1900517" cy="3496236"/>
            <a:chOff x="5074024" y="1515035"/>
            <a:chExt cx="1900517" cy="3496236"/>
          </a:xfrm>
        </p:grpSpPr>
        <p:cxnSp>
          <p:nvCxnSpPr>
            <p:cNvPr id="43" name="Straight Arrow Connector 42">
              <a:extLst>
                <a:ext uri="{FF2B5EF4-FFF2-40B4-BE49-F238E27FC236}">
                  <a16:creationId xmlns:a16="http://schemas.microsoft.com/office/drawing/2014/main" id="{385A9CD1-9F78-72E0-E7B2-7FF47E939A18}"/>
                </a:ext>
              </a:extLst>
            </p:cNvPr>
            <p:cNvCxnSpPr/>
            <p:nvPr/>
          </p:nvCxnSpPr>
          <p:spPr>
            <a:xfrm flipV="1">
              <a:off x="6096000" y="1515035"/>
              <a:ext cx="0" cy="191396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7CB72F-124C-9E16-CCB2-3BC835DEBBF9}"/>
                </a:ext>
              </a:extLst>
            </p:cNvPr>
            <p:cNvCxnSpPr>
              <a:cxnSpLocks/>
            </p:cNvCxnSpPr>
            <p:nvPr/>
          </p:nvCxnSpPr>
          <p:spPr>
            <a:xfrm flipH="1">
              <a:off x="5074024" y="3429000"/>
              <a:ext cx="1021976"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D8BFC48-6A24-CFBC-A5DB-984D4BAC538D}"/>
                </a:ext>
              </a:extLst>
            </p:cNvPr>
            <p:cNvCxnSpPr>
              <a:cxnSpLocks/>
            </p:cNvCxnSpPr>
            <p:nvPr/>
          </p:nvCxnSpPr>
          <p:spPr>
            <a:xfrm>
              <a:off x="6096000" y="3429000"/>
              <a:ext cx="878541" cy="158227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2" descr="SQLBits 2023 - General Sessions: Call for Speakers @ Sessionize.com">
            <a:extLst>
              <a:ext uri="{FF2B5EF4-FFF2-40B4-BE49-F238E27FC236}">
                <a16:creationId xmlns:a16="http://schemas.microsoft.com/office/drawing/2014/main" id="{CFC99CB4-F16C-F3C2-FE5B-66A828F40C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DB3CBD43-2671-ED69-042F-B0F522DB7275}"/>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1057920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2" grpId="0" animBg="1"/>
      <p:bldP spid="16"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BC8F5-2490-3969-4FCB-05139DE30523}"/>
              </a:ext>
            </a:extLst>
          </p:cNvPr>
          <p:cNvSpPr/>
          <p:nvPr/>
        </p:nvSpPr>
        <p:spPr>
          <a:xfrm>
            <a:off x="704523" y="512817"/>
            <a:ext cx="10782953" cy="5832366"/>
          </a:xfrm>
          <a:prstGeom prst="rect">
            <a:avLst/>
          </a:prstGeom>
          <a:noFill/>
        </p:spPr>
        <p:txBody>
          <a:bodyPr wrap="none" lIns="91440" tIns="45720" rIns="91440" bIns="45720">
            <a:spAutoFit/>
          </a:bodyPr>
          <a:lstStyle/>
          <a:p>
            <a:pPr algn="ctr"/>
            <a:r>
              <a:rPr lang="en-US" sz="37300" b="0" cap="none" spc="0" dirty="0">
                <a:ln w="0"/>
                <a:solidFill>
                  <a:srgbClr val="0070C0"/>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Fonts</a:t>
            </a:r>
          </a:p>
        </p:txBody>
      </p:sp>
    </p:spTree>
    <p:extLst>
      <p:ext uri="{BB962C8B-B14F-4D97-AF65-F5344CB8AC3E}">
        <p14:creationId xmlns:p14="http://schemas.microsoft.com/office/powerpoint/2010/main" val="3292541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AB1C-1328-E0A7-F6C1-3BFA3CC03617}"/>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A1CAFF1-F86A-BE19-E84F-A00876684A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spTree>
    <p:extLst>
      <p:ext uri="{BB962C8B-B14F-4D97-AF65-F5344CB8AC3E}">
        <p14:creationId xmlns:p14="http://schemas.microsoft.com/office/powerpoint/2010/main" val="4108397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book&#10;&#10;Description automatically generated">
            <a:extLst>
              <a:ext uri="{FF2B5EF4-FFF2-40B4-BE49-F238E27FC236}">
                <a16:creationId xmlns:a16="http://schemas.microsoft.com/office/drawing/2014/main" id="{9B6645BA-C655-F290-020F-B7DDB63333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9469" b="15545"/>
          <a:stretch/>
        </p:blipFill>
        <p:spPr>
          <a:xfrm>
            <a:off x="20" y="1282"/>
            <a:ext cx="12191980" cy="6856718"/>
          </a:xfrm>
          <a:prstGeom prst="rect">
            <a:avLst/>
          </a:prstGeom>
        </p:spPr>
      </p:pic>
    </p:spTree>
    <p:extLst>
      <p:ext uri="{BB962C8B-B14F-4D97-AF65-F5344CB8AC3E}">
        <p14:creationId xmlns:p14="http://schemas.microsoft.com/office/powerpoint/2010/main" val="118404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enage girl driving car">
            <a:extLst>
              <a:ext uri="{FF2B5EF4-FFF2-40B4-BE49-F238E27FC236}">
                <a16:creationId xmlns:a16="http://schemas.microsoft.com/office/drawing/2014/main" id="{87A241A7-27DC-003B-258F-2FBE0D3467D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4877" b="10869"/>
          <a:stretch/>
        </p:blipFill>
        <p:spPr>
          <a:xfrm>
            <a:off x="20" y="1282"/>
            <a:ext cx="12191980" cy="6856718"/>
          </a:xfrm>
          <a:prstGeom prst="rect">
            <a:avLst/>
          </a:prstGeom>
        </p:spPr>
      </p:pic>
    </p:spTree>
    <p:extLst>
      <p:ext uri="{BB962C8B-B14F-4D97-AF65-F5344CB8AC3E}">
        <p14:creationId xmlns:p14="http://schemas.microsoft.com/office/powerpoint/2010/main" val="1103968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ign with white text and a direction sign&#10;&#10;Description automatically generated">
            <a:extLst>
              <a:ext uri="{FF2B5EF4-FFF2-40B4-BE49-F238E27FC236}">
                <a16:creationId xmlns:a16="http://schemas.microsoft.com/office/drawing/2014/main" id="{9A5BBC77-B7E2-6131-B7F9-2F6DA24CB0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9284" y="643466"/>
            <a:ext cx="8253432" cy="5571067"/>
          </a:xfrm>
          <a:prstGeom prst="rect">
            <a:avLst/>
          </a:prstGeom>
        </p:spPr>
      </p:pic>
      <p:sp>
        <p:nvSpPr>
          <p:cNvPr id="7" name="TextBox 6">
            <a:extLst>
              <a:ext uri="{FF2B5EF4-FFF2-40B4-BE49-F238E27FC236}">
                <a16:creationId xmlns:a16="http://schemas.microsoft.com/office/drawing/2014/main" id="{F732585B-6830-E02A-CA32-67972FA11E3D}"/>
              </a:ext>
            </a:extLst>
          </p:cNvPr>
          <p:cNvSpPr txBox="1"/>
          <p:nvPr/>
        </p:nvSpPr>
        <p:spPr>
          <a:xfrm>
            <a:off x="-53340" y="6642556"/>
            <a:ext cx="6096000" cy="246221"/>
          </a:xfrm>
          <a:prstGeom prst="rect">
            <a:avLst/>
          </a:prstGeom>
          <a:noFill/>
        </p:spPr>
        <p:txBody>
          <a:bodyPr wrap="square">
            <a:spAutoFit/>
          </a:bodyPr>
          <a:lstStyle/>
          <a:p>
            <a:r>
              <a:rPr lang="en-GB" sz="1000" dirty="0"/>
              <a:t>https://www.gov.uk/guidance/the-highway-code/traffic-signs</a:t>
            </a:r>
          </a:p>
        </p:txBody>
      </p:sp>
    </p:spTree>
    <p:extLst>
      <p:ext uri="{BB962C8B-B14F-4D97-AF65-F5344CB8AC3E}">
        <p14:creationId xmlns:p14="http://schemas.microsoft.com/office/powerpoint/2010/main" val="1335047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and white sign with black numbers&#10;&#10;Description automatically generated">
            <a:extLst>
              <a:ext uri="{FF2B5EF4-FFF2-40B4-BE49-F238E27FC236}">
                <a16:creationId xmlns:a16="http://schemas.microsoft.com/office/drawing/2014/main" id="{CB50E299-2CE9-73AA-54B7-C25B5111BD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296635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person looking at each other&#10;&#10;Description automatically generated">
            <a:extLst>
              <a:ext uri="{FF2B5EF4-FFF2-40B4-BE49-F238E27FC236}">
                <a16:creationId xmlns:a16="http://schemas.microsoft.com/office/drawing/2014/main" id="{EF7B9CCE-B4CD-5DDC-F983-34046191FC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315"/>
          <a:stretch/>
        </p:blipFill>
        <p:spPr>
          <a:xfrm>
            <a:off x="20" y="1282"/>
            <a:ext cx="12191980" cy="6856718"/>
          </a:xfrm>
          <a:prstGeom prst="rect">
            <a:avLst/>
          </a:prstGeom>
        </p:spPr>
      </p:pic>
    </p:spTree>
    <p:extLst>
      <p:ext uri="{BB962C8B-B14F-4D97-AF65-F5344CB8AC3E}">
        <p14:creationId xmlns:p14="http://schemas.microsoft.com/office/powerpoint/2010/main" val="3969889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word&#10;&#10;Description automatically generated">
            <a:extLst>
              <a:ext uri="{FF2B5EF4-FFF2-40B4-BE49-F238E27FC236}">
                <a16:creationId xmlns:a16="http://schemas.microsoft.com/office/drawing/2014/main" id="{1EB32D9E-5D33-6B23-779D-5B773B0BF4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162" b="4584"/>
          <a:stretch/>
        </p:blipFill>
        <p:spPr>
          <a:xfrm>
            <a:off x="20" y="1282"/>
            <a:ext cx="12191980" cy="6856718"/>
          </a:xfrm>
          <a:prstGeom prst="rect">
            <a:avLst/>
          </a:prstGeom>
        </p:spPr>
      </p:pic>
    </p:spTree>
    <p:extLst>
      <p:ext uri="{BB962C8B-B14F-4D97-AF65-F5344CB8AC3E}">
        <p14:creationId xmlns:p14="http://schemas.microsoft.com/office/powerpoint/2010/main" val="4286504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ord written in white lights&#10;&#10;Description automatically generated">
            <a:extLst>
              <a:ext uri="{FF2B5EF4-FFF2-40B4-BE49-F238E27FC236}">
                <a16:creationId xmlns:a16="http://schemas.microsoft.com/office/drawing/2014/main" id="{BB7823C8-EF66-7752-FFE0-9D7439160A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084"/>
          <a:stretch/>
        </p:blipFill>
        <p:spPr>
          <a:xfrm>
            <a:off x="20" y="1282"/>
            <a:ext cx="12191980" cy="6856718"/>
          </a:xfrm>
          <a:prstGeom prst="rect">
            <a:avLst/>
          </a:prstGeom>
        </p:spPr>
      </p:pic>
    </p:spTree>
    <p:extLst>
      <p:ext uri="{BB962C8B-B14F-4D97-AF65-F5344CB8AC3E}">
        <p14:creationId xmlns:p14="http://schemas.microsoft.com/office/powerpoint/2010/main" val="2216556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wooden thumb down&#10;&#10;Description automatically generated">
            <a:extLst>
              <a:ext uri="{FF2B5EF4-FFF2-40B4-BE49-F238E27FC236}">
                <a16:creationId xmlns:a16="http://schemas.microsoft.com/office/drawing/2014/main" id="{1600AB82-5B61-6A88-9EB2-7AA19309578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384" b="362"/>
          <a:stretch/>
        </p:blipFill>
        <p:spPr>
          <a:xfrm>
            <a:off x="20" y="1282"/>
            <a:ext cx="12191980" cy="6856718"/>
          </a:xfrm>
          <a:prstGeom prst="rect">
            <a:avLst/>
          </a:prstGeom>
        </p:spPr>
      </p:pic>
    </p:spTree>
    <p:extLst>
      <p:ext uri="{BB962C8B-B14F-4D97-AF65-F5344CB8AC3E}">
        <p14:creationId xmlns:p14="http://schemas.microsoft.com/office/powerpoint/2010/main" val="173431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68074-A11A-DB0E-9CF9-74250348C2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9540" y="958471"/>
            <a:ext cx="4252919" cy="4941057"/>
          </a:xfrm>
          <a:prstGeom prst="rect">
            <a:avLst/>
          </a:prstGeom>
          <a:ln w="19050">
            <a:solidFill>
              <a:srgbClr val="29235C"/>
            </a:solidFill>
          </a:ln>
        </p:spPr>
      </p:pic>
      <p:cxnSp>
        <p:nvCxnSpPr>
          <p:cNvPr id="9" name="Straight Arrow Connector 8">
            <a:extLst>
              <a:ext uri="{FF2B5EF4-FFF2-40B4-BE49-F238E27FC236}">
                <a16:creationId xmlns:a16="http://schemas.microsoft.com/office/drawing/2014/main" id="{E7120B1C-F4E9-EA73-2488-0A6FDA4F2D19}"/>
              </a:ext>
            </a:extLst>
          </p:cNvPr>
          <p:cNvCxnSpPr>
            <a:cxnSpLocks/>
          </p:cNvCxnSpPr>
          <p:nvPr/>
        </p:nvCxnSpPr>
        <p:spPr>
          <a:xfrm>
            <a:off x="7637669" y="1661027"/>
            <a:ext cx="0" cy="231884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A2F4EE-9492-D8E5-0ADC-C6A005169E78}"/>
              </a:ext>
            </a:extLst>
          </p:cNvPr>
          <p:cNvCxnSpPr>
            <a:cxnSpLocks/>
          </p:cNvCxnSpPr>
          <p:nvPr/>
        </p:nvCxnSpPr>
        <p:spPr>
          <a:xfrm>
            <a:off x="4569268" y="4648775"/>
            <a:ext cx="305346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99C138-B748-A0EB-9E8B-FE9DA3612B4C}"/>
              </a:ext>
            </a:extLst>
          </p:cNvPr>
          <p:cNvCxnSpPr>
            <a:cxnSpLocks/>
          </p:cNvCxnSpPr>
          <p:nvPr/>
        </p:nvCxnSpPr>
        <p:spPr>
          <a:xfrm>
            <a:off x="4483446" y="2775674"/>
            <a:ext cx="2789223" cy="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07742A-2E55-AA17-F82D-C6AD1D688F91}"/>
              </a:ext>
            </a:extLst>
          </p:cNvPr>
          <p:cNvSpPr/>
          <p:nvPr/>
        </p:nvSpPr>
        <p:spPr>
          <a:xfrm>
            <a:off x="2878690" y="1743774"/>
            <a:ext cx="1690578"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saturation</a:t>
            </a:r>
          </a:p>
        </p:txBody>
      </p:sp>
      <p:sp>
        <p:nvSpPr>
          <p:cNvPr id="19" name="Rectangle 18">
            <a:extLst>
              <a:ext uri="{FF2B5EF4-FFF2-40B4-BE49-F238E27FC236}">
                <a16:creationId xmlns:a16="http://schemas.microsoft.com/office/drawing/2014/main" id="{A8E3AB61-EC95-EEC1-A256-5F7CBD601A9F}"/>
              </a:ext>
            </a:extLst>
          </p:cNvPr>
          <p:cNvSpPr/>
          <p:nvPr/>
        </p:nvSpPr>
        <p:spPr>
          <a:xfrm>
            <a:off x="8081680" y="2110684"/>
            <a:ext cx="2431312"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brightness/lightness</a:t>
            </a:r>
          </a:p>
        </p:txBody>
      </p:sp>
      <p:sp>
        <p:nvSpPr>
          <p:cNvPr id="20" name="Rectangle 19">
            <a:extLst>
              <a:ext uri="{FF2B5EF4-FFF2-40B4-BE49-F238E27FC236}">
                <a16:creationId xmlns:a16="http://schemas.microsoft.com/office/drawing/2014/main" id="{A037197B-93E4-39FA-2472-DE3F26EF220E}"/>
              </a:ext>
            </a:extLst>
          </p:cNvPr>
          <p:cNvSpPr/>
          <p:nvPr/>
        </p:nvSpPr>
        <p:spPr>
          <a:xfrm>
            <a:off x="7622732" y="4855783"/>
            <a:ext cx="917896" cy="552593"/>
          </a:xfrm>
          <a:prstGeom prst="rect">
            <a:avLst/>
          </a:prstGeom>
          <a:solidFill>
            <a:srgbClr val="29235C"/>
          </a:solidFill>
          <a:ln>
            <a:solidFill>
              <a:srgbClr val="2926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hue</a:t>
            </a:r>
          </a:p>
        </p:txBody>
      </p:sp>
      <p:sp>
        <p:nvSpPr>
          <p:cNvPr id="3" name="TextBox 2">
            <a:extLst>
              <a:ext uri="{FF2B5EF4-FFF2-40B4-BE49-F238E27FC236}">
                <a16:creationId xmlns:a16="http://schemas.microsoft.com/office/drawing/2014/main" id="{F9FD7BC0-A390-2DCB-34AF-8BDEECFF269C}"/>
              </a:ext>
            </a:extLst>
          </p:cNvPr>
          <p:cNvSpPr txBox="1"/>
          <p:nvPr/>
        </p:nvSpPr>
        <p:spPr>
          <a:xfrm>
            <a:off x="274768" y="731402"/>
            <a:ext cx="3149347" cy="1200329"/>
          </a:xfrm>
          <a:prstGeom prst="rect">
            <a:avLst/>
          </a:prstGeom>
          <a:noFill/>
        </p:spPr>
        <p:txBody>
          <a:bodyPr wrap="square" rtlCol="0">
            <a:spAutoFit/>
          </a:bodyPr>
          <a:lstStyle/>
          <a:p>
            <a:r>
              <a:rPr lang="en-GB" sz="2400" dirty="0"/>
              <a:t>Now, let’s talk about some useful </a:t>
            </a:r>
            <a:r>
              <a:rPr lang="en-GB" sz="2400" b="1" dirty="0"/>
              <a:t>colour terms</a:t>
            </a:r>
            <a:endParaRPr lang="en-GB" sz="2400" dirty="0"/>
          </a:p>
        </p:txBody>
      </p:sp>
      <p:sp>
        <p:nvSpPr>
          <p:cNvPr id="6" name="TextBox 5">
            <a:extLst>
              <a:ext uri="{FF2B5EF4-FFF2-40B4-BE49-F238E27FC236}">
                <a16:creationId xmlns:a16="http://schemas.microsoft.com/office/drawing/2014/main" id="{83FD3EE0-44EC-81C9-2FE5-A224F34F16DB}"/>
              </a:ext>
            </a:extLst>
          </p:cNvPr>
          <p:cNvSpPr txBox="1"/>
          <p:nvPr/>
        </p:nvSpPr>
        <p:spPr>
          <a:xfrm>
            <a:off x="8822187" y="4221511"/>
            <a:ext cx="2964733" cy="646331"/>
          </a:xfrm>
          <a:prstGeom prst="rect">
            <a:avLst/>
          </a:prstGeom>
          <a:noFill/>
        </p:spPr>
        <p:txBody>
          <a:bodyPr wrap="square" rtlCol="0">
            <a:spAutoFit/>
          </a:bodyPr>
          <a:lstStyle/>
          <a:p>
            <a:r>
              <a:rPr lang="en-GB" b="1" dirty="0"/>
              <a:t>Hue</a:t>
            </a:r>
            <a:r>
              <a:rPr lang="en-GB" dirty="0"/>
              <a:t> is the specific </a:t>
            </a:r>
            <a:r>
              <a:rPr lang="en-GB" b="1" dirty="0"/>
              <a:t>tone</a:t>
            </a:r>
            <a:r>
              <a:rPr lang="en-GB" dirty="0"/>
              <a:t> of colour</a:t>
            </a:r>
          </a:p>
        </p:txBody>
      </p:sp>
      <p:sp>
        <p:nvSpPr>
          <p:cNvPr id="7" name="TextBox 6">
            <a:extLst>
              <a:ext uri="{FF2B5EF4-FFF2-40B4-BE49-F238E27FC236}">
                <a16:creationId xmlns:a16="http://schemas.microsoft.com/office/drawing/2014/main" id="{2273DEDB-62E7-B6A3-79B6-068FA95E5102}"/>
              </a:ext>
            </a:extLst>
          </p:cNvPr>
          <p:cNvSpPr txBox="1"/>
          <p:nvPr/>
        </p:nvSpPr>
        <p:spPr>
          <a:xfrm>
            <a:off x="8822187" y="4867842"/>
            <a:ext cx="3217413" cy="338554"/>
          </a:xfrm>
          <a:prstGeom prst="rect">
            <a:avLst/>
          </a:prstGeom>
          <a:noFill/>
        </p:spPr>
        <p:txBody>
          <a:bodyPr wrap="square" rtlCol="0">
            <a:spAutoFit/>
          </a:bodyPr>
          <a:lstStyle/>
          <a:p>
            <a:r>
              <a:rPr lang="en-GB" sz="1600" dirty="0"/>
              <a:t>e.g. red-&gt;orange-&gt;yellow-&gt;green etc </a:t>
            </a:r>
          </a:p>
        </p:txBody>
      </p:sp>
      <p:sp>
        <p:nvSpPr>
          <p:cNvPr id="10" name="TextBox 9">
            <a:extLst>
              <a:ext uri="{FF2B5EF4-FFF2-40B4-BE49-F238E27FC236}">
                <a16:creationId xmlns:a16="http://schemas.microsoft.com/office/drawing/2014/main" id="{1E0C3DE4-0B6E-F193-4C3F-FE60E9A42458}"/>
              </a:ext>
            </a:extLst>
          </p:cNvPr>
          <p:cNvSpPr txBox="1"/>
          <p:nvPr/>
        </p:nvSpPr>
        <p:spPr>
          <a:xfrm>
            <a:off x="459382" y="3575180"/>
            <a:ext cx="2964733" cy="1200329"/>
          </a:xfrm>
          <a:prstGeom prst="rect">
            <a:avLst/>
          </a:prstGeom>
          <a:noFill/>
        </p:spPr>
        <p:txBody>
          <a:bodyPr wrap="square" rtlCol="0">
            <a:spAutoFit/>
          </a:bodyPr>
          <a:lstStyle/>
          <a:p>
            <a:r>
              <a:rPr lang="en-GB" b="1" dirty="0"/>
              <a:t>Saturation</a:t>
            </a:r>
            <a:r>
              <a:rPr lang="en-GB" dirty="0"/>
              <a:t> is the </a:t>
            </a:r>
            <a:r>
              <a:rPr lang="en-US" b="1" dirty="0"/>
              <a:t>intensity</a:t>
            </a:r>
            <a:r>
              <a:rPr lang="en-US" dirty="0"/>
              <a:t> of a colour from </a:t>
            </a:r>
            <a:r>
              <a:rPr lang="en-US" b="1" dirty="0"/>
              <a:t>grey</a:t>
            </a:r>
            <a:r>
              <a:rPr lang="en-US" dirty="0"/>
              <a:t> </a:t>
            </a:r>
          </a:p>
          <a:p>
            <a:r>
              <a:rPr lang="en-US" dirty="0"/>
              <a:t>(no saturation) to </a:t>
            </a:r>
            <a:r>
              <a:rPr lang="en-US" b="1" dirty="0"/>
              <a:t>vivid</a:t>
            </a:r>
            <a:r>
              <a:rPr lang="en-US" dirty="0"/>
              <a:t> colour (high saturation)</a:t>
            </a:r>
            <a:endParaRPr lang="en-GB" dirty="0"/>
          </a:p>
        </p:txBody>
      </p:sp>
      <p:sp>
        <p:nvSpPr>
          <p:cNvPr id="14" name="TextBox 13">
            <a:extLst>
              <a:ext uri="{FF2B5EF4-FFF2-40B4-BE49-F238E27FC236}">
                <a16:creationId xmlns:a16="http://schemas.microsoft.com/office/drawing/2014/main" id="{31509AFC-49D2-8824-9A1A-91BAC0F829C8}"/>
              </a:ext>
            </a:extLst>
          </p:cNvPr>
          <p:cNvSpPr txBox="1"/>
          <p:nvPr/>
        </p:nvSpPr>
        <p:spPr>
          <a:xfrm>
            <a:off x="8763859" y="580234"/>
            <a:ext cx="2964733" cy="1200329"/>
          </a:xfrm>
          <a:prstGeom prst="rect">
            <a:avLst/>
          </a:prstGeom>
          <a:noFill/>
        </p:spPr>
        <p:txBody>
          <a:bodyPr wrap="square" rtlCol="0">
            <a:spAutoFit/>
          </a:bodyPr>
          <a:lstStyle/>
          <a:p>
            <a:r>
              <a:rPr lang="en-US" b="1" dirty="0"/>
              <a:t>Brightness </a:t>
            </a:r>
            <a:r>
              <a:rPr lang="en-US" dirty="0"/>
              <a:t>is the relative </a:t>
            </a:r>
            <a:r>
              <a:rPr lang="en-US" b="1" dirty="0"/>
              <a:t>lightness </a:t>
            </a:r>
            <a:r>
              <a:rPr lang="en-US" dirty="0"/>
              <a:t>or</a:t>
            </a:r>
            <a:r>
              <a:rPr lang="en-US" b="1" dirty="0"/>
              <a:t> darkness</a:t>
            </a:r>
            <a:r>
              <a:rPr lang="en-US" dirty="0"/>
              <a:t>, from black (no brightness) to white (full brightness)</a:t>
            </a:r>
            <a:endParaRPr lang="en-GB" dirty="0"/>
          </a:p>
        </p:txBody>
      </p:sp>
      <p:pic>
        <p:nvPicPr>
          <p:cNvPr id="8" name="Picture 2" descr="SQLBits 2023 - General Sessions: Call for Speakers @ Sessionize.com">
            <a:extLst>
              <a:ext uri="{FF2B5EF4-FFF2-40B4-BE49-F238E27FC236}">
                <a16:creationId xmlns:a16="http://schemas.microsoft.com/office/drawing/2014/main" id="{E51EB1DC-684E-58D8-ECF2-54131A69396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24F468BF-D5FC-C452-B699-57EC60FD22FE}"/>
              </a:ext>
            </a:extLst>
          </p:cNvPr>
          <p:cNvSpPr>
            <a:spLocks noGrp="1"/>
          </p:cNvSpPr>
          <p:nvPr>
            <p:ph type="body" sz="quarter" idx="10"/>
          </p:nvPr>
        </p:nvSpPr>
        <p:spPr/>
        <p:txBody>
          <a:bodyPr/>
          <a:lstStyle/>
          <a:p>
            <a:r>
              <a:rPr lang="en-GB" dirty="0"/>
              <a:t>Colour Theory</a:t>
            </a:r>
          </a:p>
          <a:p>
            <a:endParaRPr lang="en-GB" dirty="0"/>
          </a:p>
        </p:txBody>
      </p:sp>
    </p:spTree>
    <p:extLst>
      <p:ext uri="{BB962C8B-B14F-4D97-AF65-F5344CB8AC3E}">
        <p14:creationId xmlns:p14="http://schemas.microsoft.com/office/powerpoint/2010/main" val="2518506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xit" presetSubtype="0" fill="hold" grpId="1"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xit" presetSubtype="0" fill="hold" grpId="1"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0" grpId="0" animBg="1"/>
      <p:bldP spid="20" grpId="1" animBg="1"/>
      <p:bldP spid="6" grpId="0"/>
      <p:bldP spid="6" grpId="1"/>
      <p:bldP spid="7" grpId="0"/>
      <p:bldP spid="7" grpId="1"/>
      <p:bldP spid="10" grpId="0"/>
      <p:bldP spid="10" grpId="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black card&#10;&#10;Description automatically generated">
            <a:extLst>
              <a:ext uri="{FF2B5EF4-FFF2-40B4-BE49-F238E27FC236}">
                <a16:creationId xmlns:a16="http://schemas.microsoft.com/office/drawing/2014/main" id="{CC803FE4-3135-9C44-A077-DBEC6705B8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2990" y="0"/>
            <a:ext cx="10286020" cy="6858000"/>
          </a:xfrm>
          <a:prstGeom prst="rect">
            <a:avLst/>
          </a:prstGeom>
        </p:spPr>
      </p:pic>
    </p:spTree>
    <p:extLst>
      <p:ext uri="{BB962C8B-B14F-4D97-AF65-F5344CB8AC3E}">
        <p14:creationId xmlns:p14="http://schemas.microsoft.com/office/powerpoint/2010/main" val="2761295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small gift box&#10;&#10;Description automatically generated">
            <a:extLst>
              <a:ext uri="{FF2B5EF4-FFF2-40B4-BE49-F238E27FC236}">
                <a16:creationId xmlns:a16="http://schemas.microsoft.com/office/drawing/2014/main" id="{B3286A19-E0C6-C1B2-A64A-0E1ECA4D97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580" b="5166"/>
          <a:stretch/>
        </p:blipFill>
        <p:spPr>
          <a:xfrm>
            <a:off x="20" y="1282"/>
            <a:ext cx="12191980" cy="6856718"/>
          </a:xfrm>
          <a:prstGeom prst="rect">
            <a:avLst/>
          </a:prstGeom>
        </p:spPr>
      </p:pic>
    </p:spTree>
    <p:extLst>
      <p:ext uri="{BB962C8B-B14F-4D97-AF65-F5344CB8AC3E}">
        <p14:creationId xmlns:p14="http://schemas.microsoft.com/office/powerpoint/2010/main" val="749054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79BF3C6-D63D-F851-BE66-73C7AD3BA417}"/>
              </a:ext>
            </a:extLst>
          </p:cNvPr>
          <p:cNvGrpSpPr/>
          <p:nvPr/>
        </p:nvGrpSpPr>
        <p:grpSpPr>
          <a:xfrm>
            <a:off x="2705100" y="829300"/>
            <a:ext cx="6568440" cy="2339340"/>
            <a:chOff x="2705100" y="829300"/>
            <a:chExt cx="6568440" cy="2339340"/>
          </a:xfrm>
        </p:grpSpPr>
        <p:sp>
          <p:nvSpPr>
            <p:cNvPr id="4" name="Rectangle 3">
              <a:extLst>
                <a:ext uri="{FF2B5EF4-FFF2-40B4-BE49-F238E27FC236}">
                  <a16:creationId xmlns:a16="http://schemas.microsoft.com/office/drawing/2014/main" id="{2B6B426F-84A7-3E35-3626-B6CE96EE2B4A}"/>
                </a:ext>
              </a:extLst>
            </p:cNvPr>
            <p:cNvSpPr/>
            <p:nvPr/>
          </p:nvSpPr>
          <p:spPr>
            <a:xfrm>
              <a:off x="2705100" y="829300"/>
              <a:ext cx="6568440" cy="2339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5BCA184-06AA-9AF0-4893-5CED6E77C60E}"/>
                </a:ext>
              </a:extLst>
            </p:cNvPr>
            <p:cNvSpPr/>
            <p:nvPr/>
          </p:nvSpPr>
          <p:spPr>
            <a:xfrm>
              <a:off x="2705100" y="1275695"/>
              <a:ext cx="6568440" cy="1446550"/>
            </a:xfrm>
            <a:prstGeom prst="rect">
              <a:avLst/>
            </a:prstGeom>
            <a:noFill/>
          </p:spPr>
          <p:txBody>
            <a:bodyPr wrap="square" lIns="91440" tIns="45720" rIns="91440" bIns="45720">
              <a:spAutoFit/>
            </a:bodyPr>
            <a:lstStyle/>
            <a:p>
              <a:pPr algn="ctr"/>
              <a:r>
                <a:rPr lang="en-US" sz="88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Chocolates</a:t>
              </a:r>
            </a:p>
          </p:txBody>
        </p:sp>
      </p:grpSp>
      <p:grpSp>
        <p:nvGrpSpPr>
          <p:cNvPr id="6" name="Group 5">
            <a:extLst>
              <a:ext uri="{FF2B5EF4-FFF2-40B4-BE49-F238E27FC236}">
                <a16:creationId xmlns:a16="http://schemas.microsoft.com/office/drawing/2014/main" id="{6CEADCF3-53D3-CDFB-58E0-546D7517B493}"/>
              </a:ext>
            </a:extLst>
          </p:cNvPr>
          <p:cNvGrpSpPr/>
          <p:nvPr/>
        </p:nvGrpSpPr>
        <p:grpSpPr>
          <a:xfrm>
            <a:off x="2522220" y="3854440"/>
            <a:ext cx="6751320" cy="2410926"/>
            <a:chOff x="2522220" y="829300"/>
            <a:chExt cx="6751320" cy="2410926"/>
          </a:xfrm>
        </p:grpSpPr>
        <p:sp>
          <p:nvSpPr>
            <p:cNvPr id="7" name="Rectangle 6">
              <a:extLst>
                <a:ext uri="{FF2B5EF4-FFF2-40B4-BE49-F238E27FC236}">
                  <a16:creationId xmlns:a16="http://schemas.microsoft.com/office/drawing/2014/main" id="{EDAB0365-8FA0-180A-DCC6-90CE0F2642B3}"/>
                </a:ext>
              </a:extLst>
            </p:cNvPr>
            <p:cNvSpPr/>
            <p:nvPr/>
          </p:nvSpPr>
          <p:spPr>
            <a:xfrm>
              <a:off x="2705100" y="829300"/>
              <a:ext cx="6568440" cy="2339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26EF7E3-D640-1810-314A-ED7E19E7E2E3}"/>
                </a:ext>
              </a:extLst>
            </p:cNvPr>
            <p:cNvSpPr/>
            <p:nvPr/>
          </p:nvSpPr>
          <p:spPr>
            <a:xfrm>
              <a:off x="2522220" y="1024235"/>
              <a:ext cx="6568440" cy="2215991"/>
            </a:xfrm>
            <a:prstGeom prst="rect">
              <a:avLst/>
            </a:prstGeom>
            <a:noFill/>
          </p:spPr>
          <p:txBody>
            <a:bodyPr wrap="square" lIns="91440" tIns="45720" rIns="91440" bIns="45720">
              <a:spAutoFit/>
            </a:bodyPr>
            <a:lstStyle/>
            <a:p>
              <a:pPr algn="ctr"/>
              <a:r>
                <a:rPr lang="en-US" sz="13800" b="0" cap="none" spc="0" dirty="0">
                  <a:ln w="0"/>
                  <a:solidFill>
                    <a:schemeClr val="bg1"/>
                  </a:solidFill>
                  <a:effectLst>
                    <a:outerShdw blurRad="38100" dist="25400" dir="5400000" algn="ctr" rotWithShape="0">
                      <a:srgbClr val="6E747A">
                        <a:alpha val="43000"/>
                      </a:srgbClr>
                    </a:outerShdw>
                  </a:effectLst>
                  <a:latin typeface="Edwardian Script ITC" panose="030303020407070D0804" pitchFamily="66" charset="0"/>
                  <a:cs typeface="Arial" panose="020B0604020202020204" pitchFamily="34" charset="0"/>
                </a:rPr>
                <a:t>Chocolates</a:t>
              </a:r>
              <a:endParaRPr lang="en-US" sz="11500" b="0" cap="none" spc="0" dirty="0">
                <a:ln w="0"/>
                <a:solidFill>
                  <a:schemeClr val="bg1"/>
                </a:solidFill>
                <a:effectLst>
                  <a:outerShdw blurRad="38100" dist="25400" dir="5400000" algn="ctr" rotWithShape="0">
                    <a:srgbClr val="6E747A">
                      <a:alpha val="43000"/>
                    </a:srgbClr>
                  </a:outerShdw>
                </a:effectLst>
                <a:latin typeface="Edwardian Script ITC" panose="030303020407070D0804" pitchFamily="66" charset="0"/>
                <a:cs typeface="Arial" panose="020B0604020202020204" pitchFamily="34" charset="0"/>
              </a:endParaRPr>
            </a:p>
          </p:txBody>
        </p:sp>
      </p:grpSp>
    </p:spTree>
    <p:extLst>
      <p:ext uri="{BB962C8B-B14F-4D97-AF65-F5344CB8AC3E}">
        <p14:creationId xmlns:p14="http://schemas.microsoft.com/office/powerpoint/2010/main" val="1758111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08E161-613F-679C-CB50-80B33FFC266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0C8CB16A-98DB-3D20-AE49-6D0B92870BC8}"/>
              </a:ext>
            </a:extLst>
          </p:cNvPr>
          <p:cNvSpPr/>
          <p:nvPr>
            <p:custDataLst>
              <p:tags r:id="rId3"/>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font make the package more expensive?</a:t>
            </a:r>
            <a:endParaRPr lang="en-GB" sz="3600" b="1" dirty="0">
              <a:solidFill>
                <a:srgbClr val="5B5B5B"/>
              </a:solidFill>
            </a:endParaRPr>
          </a:p>
        </p:txBody>
      </p:sp>
      <p:sp>
        <p:nvSpPr>
          <p:cNvPr id="7" name="Rectangle 6">
            <a:extLst>
              <a:ext uri="{FF2B5EF4-FFF2-40B4-BE49-F238E27FC236}">
                <a16:creationId xmlns:a16="http://schemas.microsoft.com/office/drawing/2014/main" id="{C051648E-9469-4F90-F84D-AF4B1794F624}"/>
              </a:ext>
            </a:extLst>
          </p:cNvPr>
          <p:cNvSpPr/>
          <p:nvPr>
            <p:custDataLst>
              <p:tags r:id="rId4"/>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dirty="0">
                <a:solidFill>
                  <a:srgbClr val="5B5B5B"/>
                </a:solidFill>
              </a:rPr>
              <a:t>ⓘ</a:t>
            </a:r>
            <a:r>
              <a:rPr lang="en-GB" sz="1400" dirty="0">
                <a:solidFill>
                  <a:srgbClr val="5B5B5B"/>
                </a:solidFill>
              </a:rPr>
              <a:t> Start presenting to display the poll results on this slide.</a:t>
            </a:r>
          </a:p>
        </p:txBody>
      </p:sp>
      <p:pic>
        <p:nvPicPr>
          <p:cNvPr id="5" name="Picture 4">
            <a:extLst>
              <a:ext uri="{FF2B5EF4-FFF2-40B4-BE49-F238E27FC236}">
                <a16:creationId xmlns:a16="http://schemas.microsoft.com/office/drawing/2014/main" id="{B41E923F-6A67-B855-251B-7DB9ED7603E0}"/>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404979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cans&#10;&#10;Description automatically generated">
            <a:extLst>
              <a:ext uri="{FF2B5EF4-FFF2-40B4-BE49-F238E27FC236}">
                <a16:creationId xmlns:a16="http://schemas.microsoft.com/office/drawing/2014/main" id="{4F41D3ED-AFE6-6C25-DB36-4F412284F27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2590" b="18237"/>
          <a:stretch/>
        </p:blipFill>
        <p:spPr>
          <a:xfrm>
            <a:off x="1696782" y="0"/>
            <a:ext cx="8726316" cy="6858000"/>
          </a:xfrm>
          <a:prstGeom prst="rect">
            <a:avLst/>
          </a:prstGeom>
        </p:spPr>
      </p:pic>
    </p:spTree>
    <p:extLst>
      <p:ext uri="{BB962C8B-B14F-4D97-AF65-F5344CB8AC3E}">
        <p14:creationId xmlns:p14="http://schemas.microsoft.com/office/powerpoint/2010/main" val="3265756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ckage of chocolate bars&#10;&#10;Description automatically generated">
            <a:extLst>
              <a:ext uri="{FF2B5EF4-FFF2-40B4-BE49-F238E27FC236}">
                <a16:creationId xmlns:a16="http://schemas.microsoft.com/office/drawing/2014/main" id="{46D89502-6C8A-1EB2-870F-D08CFC841E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164" y="0"/>
            <a:ext cx="5163671" cy="6858000"/>
          </a:xfrm>
          <a:prstGeom prst="rect">
            <a:avLst/>
          </a:prstGeom>
        </p:spPr>
      </p:pic>
    </p:spTree>
    <p:extLst>
      <p:ext uri="{BB962C8B-B14F-4D97-AF65-F5344CB8AC3E}">
        <p14:creationId xmlns:p14="http://schemas.microsoft.com/office/powerpoint/2010/main" val="1934969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usekeys with tiny house attached as keychain">
            <a:extLst>
              <a:ext uri="{FF2B5EF4-FFF2-40B4-BE49-F238E27FC236}">
                <a16:creationId xmlns:a16="http://schemas.microsoft.com/office/drawing/2014/main" id="{88E0E0F2-9EAF-F236-7C14-00B94AB673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091" b="11655"/>
          <a:stretch/>
        </p:blipFill>
        <p:spPr>
          <a:xfrm>
            <a:off x="20" y="1282"/>
            <a:ext cx="12191980" cy="6856718"/>
          </a:xfrm>
          <a:prstGeom prst="rect">
            <a:avLst/>
          </a:prstGeom>
        </p:spPr>
      </p:pic>
    </p:spTree>
    <p:extLst>
      <p:ext uri="{BB962C8B-B14F-4D97-AF65-F5344CB8AC3E}">
        <p14:creationId xmlns:p14="http://schemas.microsoft.com/office/powerpoint/2010/main" val="2871161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29BA23-45CF-0704-4356-7E4FA28A1459}"/>
              </a:ext>
            </a:extLst>
          </p:cNvPr>
          <p:cNvSpPr/>
          <p:nvPr/>
        </p:nvSpPr>
        <p:spPr>
          <a:xfrm>
            <a:off x="2621331" y="4707165"/>
            <a:ext cx="6949338" cy="1569660"/>
          </a:xfrm>
          <a:prstGeom prst="rect">
            <a:avLst/>
          </a:prstGeom>
          <a:noFill/>
        </p:spPr>
        <p:txBody>
          <a:bodyPr wrap="none" lIns="91440" tIns="45720" rIns="91440" bIns="45720">
            <a:spAutoFit/>
          </a:bodyPr>
          <a:lstStyle/>
          <a:p>
            <a:pPr algn="ctr"/>
            <a:r>
              <a:rPr lang="en-US" sz="9600" i="1" dirty="0">
                <a:ln w="0"/>
                <a:solidFill>
                  <a:srgbClr val="0070C0"/>
                </a:solidFill>
                <a:effectLst>
                  <a:outerShdw blurRad="38100" dist="25400" dir="5400000" algn="ctr" rotWithShape="0">
                    <a:srgbClr val="6E747A">
                      <a:alpha val="43000"/>
                    </a:srgbClr>
                  </a:outerShdw>
                </a:effectLst>
                <a:latin typeface="Consolas" panose="020B0609020204030204" pitchFamily="49" charset="0"/>
                <a:cs typeface="Times New Roman" panose="02020603050405020304" pitchFamily="18" charset="0"/>
              </a:rPr>
              <a:t>C - Lawyer</a:t>
            </a:r>
            <a:endParaRPr lang="en-US" sz="9600" b="0" i="1" cap="none" spc="0" dirty="0">
              <a:ln w="0"/>
              <a:solidFill>
                <a:srgbClr val="0070C0"/>
              </a:solidFill>
              <a:effectLst>
                <a:outerShdw blurRad="38100" dist="25400" dir="5400000" algn="ctr" rotWithShape="0">
                  <a:srgbClr val="6E747A">
                    <a:alpha val="43000"/>
                  </a:srgbClr>
                </a:outerShdw>
              </a:effectLst>
              <a:latin typeface="Consolas" panose="020B0609020204030204" pitchFamily="49" charset="0"/>
              <a:cs typeface="Times New Roman" panose="02020603050405020304" pitchFamily="18" charset="0"/>
            </a:endParaRPr>
          </a:p>
        </p:txBody>
      </p:sp>
      <p:sp>
        <p:nvSpPr>
          <p:cNvPr id="4" name="TextBox 3">
            <a:extLst>
              <a:ext uri="{FF2B5EF4-FFF2-40B4-BE49-F238E27FC236}">
                <a16:creationId xmlns:a16="http://schemas.microsoft.com/office/drawing/2014/main" id="{2A9990D5-E489-473C-5FBF-36B91353C6F4}"/>
              </a:ext>
            </a:extLst>
          </p:cNvPr>
          <p:cNvSpPr txBox="1"/>
          <p:nvPr/>
        </p:nvSpPr>
        <p:spPr>
          <a:xfrm>
            <a:off x="3048000" y="165854"/>
            <a:ext cx="6096000" cy="1569660"/>
          </a:xfrm>
          <a:prstGeom prst="rect">
            <a:avLst/>
          </a:prstGeom>
          <a:noFill/>
        </p:spPr>
        <p:txBody>
          <a:bodyPr wrap="square">
            <a:spAutoFit/>
          </a:bodyPr>
          <a:lstStyle/>
          <a:p>
            <a:pPr algn="ctr"/>
            <a:r>
              <a:rPr lang="en-US" sz="9600" b="0" cap="none" spc="0" dirty="0">
                <a:ln w="0"/>
                <a:solidFill>
                  <a:srgbClr val="0070C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 – Lawyer</a:t>
            </a:r>
          </a:p>
        </p:txBody>
      </p:sp>
      <p:sp>
        <p:nvSpPr>
          <p:cNvPr id="6" name="TextBox 5">
            <a:extLst>
              <a:ext uri="{FF2B5EF4-FFF2-40B4-BE49-F238E27FC236}">
                <a16:creationId xmlns:a16="http://schemas.microsoft.com/office/drawing/2014/main" id="{C471CD78-34E5-EA82-CC7F-903BFD34998E}"/>
              </a:ext>
            </a:extLst>
          </p:cNvPr>
          <p:cNvSpPr txBox="1"/>
          <p:nvPr/>
        </p:nvSpPr>
        <p:spPr>
          <a:xfrm rot="21265754">
            <a:off x="2099309" y="2436509"/>
            <a:ext cx="7780020" cy="1569660"/>
          </a:xfrm>
          <a:prstGeom prst="rect">
            <a:avLst/>
          </a:prstGeom>
          <a:noFill/>
        </p:spPr>
        <p:txBody>
          <a:bodyPr wrap="square">
            <a:spAutoFit/>
          </a:bodyPr>
          <a:lstStyle/>
          <a:p>
            <a:pPr algn="ctr"/>
            <a:r>
              <a:rPr lang="en-US" sz="9600" dirty="0">
                <a:ln w="0"/>
                <a:solidFill>
                  <a:srgbClr val="0070C0"/>
                </a:solidFill>
                <a:effectLst>
                  <a:outerShdw blurRad="38100" dist="25400" dir="5400000" algn="ctr" rotWithShape="0">
                    <a:srgbClr val="6E747A">
                      <a:alpha val="43000"/>
                    </a:srgbClr>
                  </a:outerShdw>
                </a:effectLst>
                <a:latin typeface="Stencil" panose="040409050D0802020404" pitchFamily="82" charset="0"/>
                <a:cs typeface="Times New Roman" panose="02020603050405020304" pitchFamily="18" charset="0"/>
              </a:rPr>
              <a:t>B – Lawyer</a:t>
            </a:r>
          </a:p>
        </p:txBody>
      </p:sp>
    </p:spTree>
    <p:extLst>
      <p:ext uri="{BB962C8B-B14F-4D97-AF65-F5344CB8AC3E}">
        <p14:creationId xmlns:p14="http://schemas.microsoft.com/office/powerpoint/2010/main" val="3819513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AEFCB-00BA-A7CF-4D1B-3B93B74B9B6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C24C908B-273C-6CBD-C360-04AA3C7EB356}"/>
              </a:ext>
            </a:extLst>
          </p:cNvPr>
          <p:cNvSpPr/>
          <p:nvPr>
            <p:custDataLst>
              <p:tags r:id="rId3"/>
            </p:custDataLst>
          </p:nvPr>
        </p:nvSpPr>
        <p:spPr>
          <a:xfrm>
            <a:off x="3078480" y="250317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If had a hire a Lawyer based on the font which would you choose?</a:t>
            </a:r>
            <a:endParaRPr lang="en-GB" sz="3600" b="1" dirty="0">
              <a:solidFill>
                <a:srgbClr val="5B5B5B"/>
              </a:solidFill>
            </a:endParaRPr>
          </a:p>
        </p:txBody>
      </p:sp>
      <p:sp>
        <p:nvSpPr>
          <p:cNvPr id="7" name="Rectangle 6">
            <a:extLst>
              <a:ext uri="{FF2B5EF4-FFF2-40B4-BE49-F238E27FC236}">
                <a16:creationId xmlns:a16="http://schemas.microsoft.com/office/drawing/2014/main" id="{C2289532-3EE3-FA9C-2A0F-03015EDB0D54}"/>
              </a:ext>
            </a:extLst>
          </p:cNvPr>
          <p:cNvSpPr/>
          <p:nvPr>
            <p:custDataLst>
              <p:tags r:id="rId4"/>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pic>
        <p:nvPicPr>
          <p:cNvPr id="5" name="Picture 4">
            <a:extLst>
              <a:ext uri="{FF2B5EF4-FFF2-40B4-BE49-F238E27FC236}">
                <a16:creationId xmlns:a16="http://schemas.microsoft.com/office/drawing/2014/main" id="{B908680D-809C-3246-C4DC-70AB71853E70}"/>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22760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rown eggs with faces drawn on them&#10;&#10;Description automatically generated">
            <a:extLst>
              <a:ext uri="{FF2B5EF4-FFF2-40B4-BE49-F238E27FC236}">
                <a16:creationId xmlns:a16="http://schemas.microsoft.com/office/drawing/2014/main" id="{424F868A-374C-D4CF-1686-1FE93EFF6E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746"/>
          <a:stretch/>
        </p:blipFill>
        <p:spPr>
          <a:xfrm>
            <a:off x="20" y="1282"/>
            <a:ext cx="12191980" cy="6856718"/>
          </a:xfrm>
          <a:prstGeom prst="rect">
            <a:avLst/>
          </a:prstGeom>
        </p:spPr>
      </p:pic>
    </p:spTree>
    <p:extLst>
      <p:ext uri="{BB962C8B-B14F-4D97-AF65-F5344CB8AC3E}">
        <p14:creationId xmlns:p14="http://schemas.microsoft.com/office/powerpoint/2010/main" val="310528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8B13D5-2B8C-0047-F407-42BDEF2DB8D9}"/>
              </a:ext>
            </a:extLst>
          </p:cNvPr>
          <p:cNvSpPr>
            <a:spLocks noGrp="1"/>
          </p:cNvSpPr>
          <p:nvPr>
            <p:ph type="body" sz="quarter" idx="10"/>
          </p:nvPr>
        </p:nvSpPr>
        <p:spPr>
          <a:xfrm>
            <a:off x="0" y="2245893"/>
            <a:ext cx="12192001" cy="2366213"/>
          </a:xfrm>
        </p:spPr>
        <p:txBody>
          <a:bodyPr/>
          <a:lstStyle/>
          <a:p>
            <a:r>
              <a:rPr lang="en-GB" sz="8000" dirty="0"/>
              <a:t>how do we pick the </a:t>
            </a:r>
            <a:r>
              <a:rPr lang="en-GB" sz="8000" b="1" dirty="0"/>
              <a:t>right</a:t>
            </a:r>
            <a:r>
              <a:rPr lang="en-GB" sz="8000" dirty="0"/>
              <a:t> colours?</a:t>
            </a:r>
          </a:p>
        </p:txBody>
      </p:sp>
    </p:spTree>
    <p:extLst>
      <p:ext uri="{BB962C8B-B14F-4D97-AF65-F5344CB8AC3E}">
        <p14:creationId xmlns:p14="http://schemas.microsoft.com/office/powerpoint/2010/main" val="90552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ut with a red surfboard&#10;&#10;Description automatically generated">
            <a:extLst>
              <a:ext uri="{FF2B5EF4-FFF2-40B4-BE49-F238E27FC236}">
                <a16:creationId xmlns:a16="http://schemas.microsoft.com/office/drawing/2014/main" id="{17348F58-54B6-220F-E060-F536AFE06A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62"/>
          <a:stretch/>
        </p:blipFill>
        <p:spPr>
          <a:xfrm>
            <a:off x="1029685" y="0"/>
            <a:ext cx="10257557" cy="6858000"/>
          </a:xfrm>
          <a:prstGeom prst="rect">
            <a:avLst/>
          </a:prstGeom>
        </p:spPr>
      </p:pic>
    </p:spTree>
    <p:extLst>
      <p:ext uri="{BB962C8B-B14F-4D97-AF65-F5344CB8AC3E}">
        <p14:creationId xmlns:p14="http://schemas.microsoft.com/office/powerpoint/2010/main" val="2581477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estion mark against red wall">
            <a:extLst>
              <a:ext uri="{FF2B5EF4-FFF2-40B4-BE49-F238E27FC236}">
                <a16:creationId xmlns:a16="http://schemas.microsoft.com/office/drawing/2014/main" id="{C2135744-9BDA-F8D9-CCED-01523956CA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7042"/>
          <a:stretch/>
        </p:blipFill>
        <p:spPr>
          <a:xfrm>
            <a:off x="20" y="1282"/>
            <a:ext cx="12191980" cy="6856718"/>
          </a:xfrm>
          <a:prstGeom prst="rect">
            <a:avLst/>
          </a:prstGeom>
        </p:spPr>
      </p:pic>
    </p:spTree>
    <p:extLst>
      <p:ext uri="{BB962C8B-B14F-4D97-AF65-F5344CB8AC3E}">
        <p14:creationId xmlns:p14="http://schemas.microsoft.com/office/powerpoint/2010/main" val="92335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E2EC-91F8-C522-B94E-DEC201E044A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7B37030-1B65-1EA9-71D4-F9BEEA5C9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29774"/>
            <a:ext cx="10905066" cy="4198450"/>
          </a:xfrm>
          <a:prstGeom prst="rect">
            <a:avLst/>
          </a:prstGeom>
        </p:spPr>
      </p:pic>
    </p:spTree>
    <p:extLst>
      <p:ext uri="{BB962C8B-B14F-4D97-AF65-F5344CB8AC3E}">
        <p14:creationId xmlns:p14="http://schemas.microsoft.com/office/powerpoint/2010/main" val="20427262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11756-EC15-12BF-02A0-1F3600B5CA5E}"/>
              </a:ext>
            </a:extLst>
          </p:cNvPr>
          <p:cNvSpPr txBox="1"/>
          <p:nvPr/>
        </p:nvSpPr>
        <p:spPr>
          <a:xfrm>
            <a:off x="76198" y="6261854"/>
            <a:ext cx="12191999" cy="646331"/>
          </a:xfrm>
          <a:prstGeom prst="rect">
            <a:avLst/>
          </a:prstGeom>
          <a:noFill/>
        </p:spPr>
        <p:txBody>
          <a:bodyPr wrap="square">
            <a:spAutoFit/>
          </a:bodyPr>
          <a:lstStyle/>
          <a:p>
            <a:r>
              <a:rPr lang="en-GB" dirty="0"/>
              <a:t>https://www.myfonts.com/search?query=segoe-uisegoe-ui&amp;page=1&amp;refinementList%5Bfont_data.categories.lvl0%5D%5B0%5D=sans%20serif</a:t>
            </a:r>
          </a:p>
        </p:txBody>
      </p:sp>
      <p:pic>
        <p:nvPicPr>
          <p:cNvPr id="3" name="Picture 2">
            <a:extLst>
              <a:ext uri="{FF2B5EF4-FFF2-40B4-BE49-F238E27FC236}">
                <a16:creationId xmlns:a16="http://schemas.microsoft.com/office/drawing/2014/main" id="{DDBA85B7-6EE1-1FA5-3FD6-FC156DE5C8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39455"/>
            <a:ext cx="12192000" cy="1779090"/>
          </a:xfrm>
          <a:prstGeom prst="rect">
            <a:avLst/>
          </a:prstGeom>
        </p:spPr>
      </p:pic>
    </p:spTree>
    <p:extLst>
      <p:ext uri="{BB962C8B-B14F-4D97-AF65-F5344CB8AC3E}">
        <p14:creationId xmlns:p14="http://schemas.microsoft.com/office/powerpoint/2010/main" val="1205328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076F7-E5DC-C696-7063-B2413347FB38}"/>
              </a:ext>
            </a:extLst>
          </p:cNvPr>
          <p:cNvPicPr>
            <a:picLocks/>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93907192-738B-EFBD-33CA-11752BF14331}"/>
              </a:ext>
            </a:extLst>
          </p:cNvPr>
          <p:cNvPicPr>
            <a:picLocks/>
          </p:cNvPicPr>
          <p:nvPr>
            <p:custDataLst>
              <p:tags r:id="rId3"/>
            </p:custDataLst>
          </p:nvPr>
        </p:nvPicPr>
        <p:blipFill>
          <a:blip r:embed="rId9" cstate="email">
            <a:extLst>
              <a:ext uri="{28A0092B-C50C-407E-A947-70E740481C1C}">
                <a14:useLocalDpi xmlns:a14="http://schemas.microsoft.com/office/drawing/2010/main"/>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27BE557F-9E21-2F59-47B4-0672A85E7D99}"/>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600" b="1" dirty="0">
                <a:solidFill>
                  <a:srgbClr val="5B5B5B"/>
                </a:solidFill>
              </a:rPr>
              <a:t>Who uses that font for their logo?</a:t>
            </a:r>
          </a:p>
        </p:txBody>
      </p:sp>
      <p:sp>
        <p:nvSpPr>
          <p:cNvPr id="7" name="Rectangle 6">
            <a:extLst>
              <a:ext uri="{FF2B5EF4-FFF2-40B4-BE49-F238E27FC236}">
                <a16:creationId xmlns:a16="http://schemas.microsoft.com/office/drawing/2014/main" id="{F167C686-6EBC-DC85-AE47-0A4B78C797AB}"/>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1360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245A2E-BA3B-7EB8-A91D-D762F194B1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5396" y="2467071"/>
            <a:ext cx="10444773" cy="1807749"/>
          </a:xfrm>
          <a:prstGeom prst="rect">
            <a:avLst/>
          </a:prstGeom>
        </p:spPr>
      </p:pic>
      <p:sp>
        <p:nvSpPr>
          <p:cNvPr id="8" name="TextBox 7">
            <a:extLst>
              <a:ext uri="{FF2B5EF4-FFF2-40B4-BE49-F238E27FC236}">
                <a16:creationId xmlns:a16="http://schemas.microsoft.com/office/drawing/2014/main" id="{CE66D685-6A5C-9DD3-BBA3-3637F4A7D2F6}"/>
              </a:ext>
            </a:extLst>
          </p:cNvPr>
          <p:cNvSpPr txBox="1"/>
          <p:nvPr/>
        </p:nvSpPr>
        <p:spPr>
          <a:xfrm>
            <a:off x="0" y="6488668"/>
            <a:ext cx="9464040" cy="369332"/>
          </a:xfrm>
          <a:prstGeom prst="rect">
            <a:avLst/>
          </a:prstGeom>
          <a:noFill/>
        </p:spPr>
        <p:txBody>
          <a:bodyPr wrap="square">
            <a:spAutoFit/>
          </a:bodyPr>
          <a:lstStyle/>
          <a:p>
            <a:r>
              <a:rPr lang="en-GB" dirty="0"/>
              <a:t>https://www.myfonts.com/search?query=shelley%20script&amp;rfsn=6624775.a4476ff&amp;subid=df</a:t>
            </a:r>
          </a:p>
        </p:txBody>
      </p:sp>
    </p:spTree>
    <p:extLst>
      <p:ext uri="{BB962C8B-B14F-4D97-AF65-F5344CB8AC3E}">
        <p14:creationId xmlns:p14="http://schemas.microsoft.com/office/powerpoint/2010/main" val="2636877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774E3-5D85-81A2-BB55-0527CB6C2FA9}"/>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F2E6B31F-2EAD-CF0D-9473-47729DDBDE45}"/>
              </a:ext>
            </a:extLst>
          </p:cNvPr>
          <p:cNvPicPr>
            <a:picLocks/>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01C31AB3-A57C-A1FA-2C78-78B9E4C03944}"/>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600" b="1" dirty="0">
                <a:solidFill>
                  <a:srgbClr val="5B5B5B"/>
                </a:solidFill>
              </a:rPr>
              <a:t>Who uses this font?</a:t>
            </a:r>
          </a:p>
        </p:txBody>
      </p:sp>
      <p:sp>
        <p:nvSpPr>
          <p:cNvPr id="7" name="Rectangle 6">
            <a:extLst>
              <a:ext uri="{FF2B5EF4-FFF2-40B4-BE49-F238E27FC236}">
                <a16:creationId xmlns:a16="http://schemas.microsoft.com/office/drawing/2014/main" id="{821F54A3-5CFD-D013-F3D8-F15DCBBB2594}"/>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300" b="1">
                <a:solidFill>
                  <a:srgbClr val="5B5B5B"/>
                </a:solidFill>
              </a:rPr>
              <a:t>ⓘ</a:t>
            </a:r>
            <a:r>
              <a:rPr lang="en-GB"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4689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white lego figures&#10;&#10;Description automatically generated">
            <a:extLst>
              <a:ext uri="{FF2B5EF4-FFF2-40B4-BE49-F238E27FC236}">
                <a16:creationId xmlns:a16="http://schemas.microsoft.com/office/drawing/2014/main" id="{B2934D3B-4695-DFDA-2756-5B812531F5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7003" b="8743"/>
          <a:stretch/>
        </p:blipFill>
        <p:spPr>
          <a:xfrm>
            <a:off x="20" y="1282"/>
            <a:ext cx="12191980" cy="6856718"/>
          </a:xfrm>
          <a:prstGeom prst="rect">
            <a:avLst/>
          </a:prstGeom>
        </p:spPr>
      </p:pic>
    </p:spTree>
    <p:extLst>
      <p:ext uri="{BB962C8B-B14F-4D97-AF65-F5344CB8AC3E}">
        <p14:creationId xmlns:p14="http://schemas.microsoft.com/office/powerpoint/2010/main" val="3325343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wooden tray with letters&#10;&#10;Description automatically generated">
            <a:extLst>
              <a:ext uri="{FF2B5EF4-FFF2-40B4-BE49-F238E27FC236}">
                <a16:creationId xmlns:a16="http://schemas.microsoft.com/office/drawing/2014/main" id="{4E44F19F-3870-7983-9962-6E177C75D7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41851580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CCA86-EAD7-31D0-C0C8-9EE7FB1F81F0}"/>
              </a:ext>
            </a:extLst>
          </p:cNvPr>
          <p:cNvSpPr/>
          <p:nvPr/>
        </p:nvSpPr>
        <p:spPr>
          <a:xfrm>
            <a:off x="2200540" y="1797126"/>
            <a:ext cx="7790915" cy="923330"/>
          </a:xfrm>
          <a:prstGeom prst="rect">
            <a:avLst/>
          </a:prstGeom>
          <a:noFill/>
        </p:spPr>
        <p:txBody>
          <a:bodyPr wrap="none" lIns="91440" tIns="45720" rIns="91440" bIns="45720">
            <a:spAutoFit/>
          </a:bodyPr>
          <a:lstStyle/>
          <a:p>
            <a:pPr algn="ctr"/>
            <a:r>
              <a:rPr lang="en-US" sz="5400" b="0" cap="none" spc="0" dirty="0">
                <a:ln w="0"/>
                <a:solidFill>
                  <a:srgbClr val="0070C0"/>
                </a:solidFill>
              </a:rPr>
              <a:t>Sans Serif – Calibri (Body)</a:t>
            </a:r>
          </a:p>
        </p:txBody>
      </p:sp>
      <p:sp>
        <p:nvSpPr>
          <p:cNvPr id="3" name="Rectangle 2">
            <a:extLst>
              <a:ext uri="{FF2B5EF4-FFF2-40B4-BE49-F238E27FC236}">
                <a16:creationId xmlns:a16="http://schemas.microsoft.com/office/drawing/2014/main" id="{F3418A0C-9DB7-4935-1E49-D522984D0CC9}"/>
              </a:ext>
            </a:extLst>
          </p:cNvPr>
          <p:cNvSpPr/>
          <p:nvPr/>
        </p:nvSpPr>
        <p:spPr>
          <a:xfrm>
            <a:off x="2435384" y="4404903"/>
            <a:ext cx="7321236" cy="923330"/>
          </a:xfrm>
          <a:prstGeom prst="rect">
            <a:avLst/>
          </a:prstGeom>
          <a:noFill/>
        </p:spPr>
        <p:txBody>
          <a:bodyPr wrap="none" lIns="91440" tIns="45720" rIns="91440" bIns="45720">
            <a:spAutoFit/>
          </a:bodyPr>
          <a:lstStyle/>
          <a:p>
            <a:pPr algn="ctr"/>
            <a:r>
              <a:rPr lang="en-US" sz="5400" dirty="0">
                <a:ln w="0"/>
                <a:solidFill>
                  <a:srgbClr val="0070C0"/>
                </a:solidFill>
                <a:latin typeface="Edwardian Script ITC" panose="030303020407070D0804" pitchFamily="66" charset="0"/>
                <a:ea typeface="ADLaM Display" panose="020F0502020204030204" pitchFamily="2" charset="0"/>
                <a:cs typeface="ADLaM Display" panose="020F0502020204030204" pitchFamily="2" charset="0"/>
              </a:rPr>
              <a:t>Script </a:t>
            </a:r>
            <a:r>
              <a:rPr lang="en-US" sz="5400" b="0" cap="none" spc="0" dirty="0">
                <a:ln w="0"/>
                <a:solidFill>
                  <a:srgbClr val="0070C0"/>
                </a:solidFill>
                <a:latin typeface="Edwardian Script ITC" panose="030303020407070D0804" pitchFamily="66" charset="0"/>
                <a:ea typeface="ADLaM Display" panose="020F0502020204030204" pitchFamily="2" charset="0"/>
                <a:cs typeface="ADLaM Display" panose="020F0502020204030204" pitchFamily="2" charset="0"/>
              </a:rPr>
              <a:t>– Edwardian Script ITC</a:t>
            </a:r>
          </a:p>
        </p:txBody>
      </p:sp>
      <p:sp>
        <p:nvSpPr>
          <p:cNvPr id="5" name="Rectangle 4">
            <a:extLst>
              <a:ext uri="{FF2B5EF4-FFF2-40B4-BE49-F238E27FC236}">
                <a16:creationId xmlns:a16="http://schemas.microsoft.com/office/drawing/2014/main" id="{20290396-224A-C369-DE32-1F3D5720AC20}"/>
              </a:ext>
            </a:extLst>
          </p:cNvPr>
          <p:cNvSpPr/>
          <p:nvPr/>
        </p:nvSpPr>
        <p:spPr>
          <a:xfrm>
            <a:off x="2884223" y="3101014"/>
            <a:ext cx="6423553" cy="923330"/>
          </a:xfrm>
          <a:prstGeom prst="rect">
            <a:avLst/>
          </a:prstGeom>
          <a:noFill/>
        </p:spPr>
        <p:txBody>
          <a:bodyPr wrap="none" lIns="91440" tIns="45720" rIns="91440" bIns="45720">
            <a:spAutoFit/>
          </a:bodyPr>
          <a:lstStyle/>
          <a:p>
            <a:pPr algn="ctr"/>
            <a:r>
              <a:rPr lang="en-US" sz="5400" dirty="0">
                <a:ln w="0"/>
                <a:solidFill>
                  <a:srgbClr val="0070C0"/>
                </a:solidFill>
                <a:latin typeface="Zilla Slab" pitchFamily="2" charset="0"/>
                <a:ea typeface="Zilla Slab" pitchFamily="2" charset="0"/>
              </a:rPr>
              <a:t>Slab Serif - Zilla Slab </a:t>
            </a:r>
            <a:endParaRPr lang="en-US" sz="5400" b="0" cap="none" spc="0" dirty="0">
              <a:ln w="0"/>
              <a:solidFill>
                <a:srgbClr val="0070C0"/>
              </a:solidFill>
              <a:latin typeface="Zilla Slab" pitchFamily="2" charset="0"/>
              <a:ea typeface="Zilla Slab" pitchFamily="2" charset="0"/>
            </a:endParaRPr>
          </a:p>
        </p:txBody>
      </p:sp>
      <p:sp>
        <p:nvSpPr>
          <p:cNvPr id="6" name="Rectangle 5">
            <a:extLst>
              <a:ext uri="{FF2B5EF4-FFF2-40B4-BE49-F238E27FC236}">
                <a16:creationId xmlns:a16="http://schemas.microsoft.com/office/drawing/2014/main" id="{CE04710E-4633-7152-E53C-5CD304AB39FE}"/>
              </a:ext>
            </a:extLst>
          </p:cNvPr>
          <p:cNvSpPr/>
          <p:nvPr/>
        </p:nvSpPr>
        <p:spPr>
          <a:xfrm>
            <a:off x="2192525" y="493237"/>
            <a:ext cx="7572907" cy="923330"/>
          </a:xfrm>
          <a:prstGeom prst="rect">
            <a:avLst/>
          </a:prstGeom>
          <a:noFill/>
        </p:spPr>
        <p:txBody>
          <a:bodyPr wrap="none" lIns="91440" tIns="45720" rIns="91440" bIns="45720">
            <a:spAutoFit/>
          </a:bodyPr>
          <a:lstStyle/>
          <a:p>
            <a:pPr algn="ctr"/>
            <a:r>
              <a:rPr lang="en-US" sz="5400" dirty="0">
                <a:ln w="0"/>
                <a:solidFill>
                  <a:srgbClr val="0070C0"/>
                </a:solidFill>
                <a:latin typeface="Times New Roman" panose="02020603050405020304" pitchFamily="18" charset="0"/>
                <a:ea typeface="Zilla Slab" pitchFamily="2" charset="0"/>
                <a:cs typeface="Times New Roman" panose="02020603050405020304" pitchFamily="18" charset="0"/>
              </a:rPr>
              <a:t>Serif – Times New Roman</a:t>
            </a:r>
            <a:endParaRPr lang="en-US" sz="5400" b="0" cap="none" spc="0" dirty="0">
              <a:ln w="0"/>
              <a:solidFill>
                <a:srgbClr val="0070C0"/>
              </a:solidFill>
              <a:latin typeface="Times New Roman" panose="02020603050405020304" pitchFamily="18" charset="0"/>
              <a:ea typeface="Zilla Slab" pitchFamily="2" charset="0"/>
              <a:cs typeface="Times New Roman" panose="02020603050405020304" pitchFamily="18" charset="0"/>
            </a:endParaRPr>
          </a:p>
        </p:txBody>
      </p:sp>
      <p:sp>
        <p:nvSpPr>
          <p:cNvPr id="7" name="Rectangle 6">
            <a:extLst>
              <a:ext uri="{FF2B5EF4-FFF2-40B4-BE49-F238E27FC236}">
                <a16:creationId xmlns:a16="http://schemas.microsoft.com/office/drawing/2014/main" id="{9736B5FF-C7E7-4A43-1086-2725B6964B18}"/>
              </a:ext>
            </a:extLst>
          </p:cNvPr>
          <p:cNvSpPr/>
          <p:nvPr/>
        </p:nvSpPr>
        <p:spPr>
          <a:xfrm>
            <a:off x="2210962" y="5708791"/>
            <a:ext cx="7770076" cy="923330"/>
          </a:xfrm>
          <a:prstGeom prst="rect">
            <a:avLst/>
          </a:prstGeom>
          <a:noFill/>
        </p:spPr>
        <p:txBody>
          <a:bodyPr wrap="none" lIns="91440" tIns="45720" rIns="91440" bIns="45720">
            <a:spAutoFit/>
          </a:bodyPr>
          <a:lstStyle/>
          <a:p>
            <a:pPr algn="ctr"/>
            <a:r>
              <a:rPr lang="en-US" sz="540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Decorative </a:t>
            </a:r>
            <a:r>
              <a:rPr lang="en-US" sz="5400" b="0" cap="none" spc="0" dirty="0">
                <a:ln w="0"/>
                <a:solidFill>
                  <a:srgbClr val="0070C0"/>
                </a:solidFill>
                <a:latin typeface="Stencil" panose="040409050D0802020404" pitchFamily="82" charset="0"/>
                <a:ea typeface="ADLaM Display" panose="020F0502020204030204" pitchFamily="2" charset="0"/>
                <a:cs typeface="ADLaM Display" panose="020F0502020204030204" pitchFamily="2" charset="0"/>
              </a:rPr>
              <a:t>– Stencil</a:t>
            </a:r>
          </a:p>
        </p:txBody>
      </p:sp>
    </p:spTree>
    <p:extLst>
      <p:ext uri="{BB962C8B-B14F-4D97-AF65-F5344CB8AC3E}">
        <p14:creationId xmlns:p14="http://schemas.microsoft.com/office/powerpoint/2010/main" val="257218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BA64D-7C18-AEA4-8D32-3D40958DFB03}"/>
              </a:ext>
            </a:extLst>
          </p:cNvPr>
          <p:cNvSpPr txBox="1"/>
          <p:nvPr/>
        </p:nvSpPr>
        <p:spPr>
          <a:xfrm>
            <a:off x="569258" y="824753"/>
            <a:ext cx="6759388" cy="954107"/>
          </a:xfrm>
          <a:prstGeom prst="rect">
            <a:avLst/>
          </a:prstGeom>
          <a:noFill/>
        </p:spPr>
        <p:txBody>
          <a:bodyPr wrap="square" rtlCol="0">
            <a:spAutoFit/>
          </a:bodyPr>
          <a:lstStyle/>
          <a:p>
            <a:r>
              <a:rPr lang="en-GB" sz="2800" dirty="0"/>
              <a:t>When choosing colours in your visual, remember </a:t>
            </a:r>
            <a:r>
              <a:rPr lang="en-GB" sz="2800" b="1" dirty="0"/>
              <a:t>Bold not Bright</a:t>
            </a:r>
            <a:endParaRPr lang="en-GB" sz="2800" dirty="0"/>
          </a:p>
        </p:txBody>
      </p:sp>
      <p:sp>
        <p:nvSpPr>
          <p:cNvPr id="12" name="TextBox 11">
            <a:extLst>
              <a:ext uri="{FF2B5EF4-FFF2-40B4-BE49-F238E27FC236}">
                <a16:creationId xmlns:a16="http://schemas.microsoft.com/office/drawing/2014/main" id="{9DF900AD-EE52-5641-8A08-1D63678198DD}"/>
              </a:ext>
            </a:extLst>
          </p:cNvPr>
          <p:cNvSpPr txBox="1"/>
          <p:nvPr/>
        </p:nvSpPr>
        <p:spPr>
          <a:xfrm>
            <a:off x="8328144" y="783467"/>
            <a:ext cx="3325906" cy="1200329"/>
          </a:xfrm>
          <a:prstGeom prst="rect">
            <a:avLst/>
          </a:prstGeom>
          <a:noFill/>
        </p:spPr>
        <p:txBody>
          <a:bodyPr wrap="square" rtlCol="0">
            <a:spAutoFit/>
          </a:bodyPr>
          <a:lstStyle/>
          <a:p>
            <a:pPr algn="r"/>
            <a:r>
              <a:rPr lang="en-GB" sz="2400" dirty="0"/>
              <a:t>This means “turn </a:t>
            </a:r>
            <a:r>
              <a:rPr lang="en-GB" sz="2400" b="1" dirty="0"/>
              <a:t>down</a:t>
            </a:r>
            <a:r>
              <a:rPr lang="en-GB" sz="2400" dirty="0"/>
              <a:t> your </a:t>
            </a:r>
            <a:r>
              <a:rPr lang="en-GB" sz="2400" b="1" dirty="0"/>
              <a:t>saturation </a:t>
            </a:r>
            <a:r>
              <a:rPr lang="en-GB" sz="2400" dirty="0"/>
              <a:t>and </a:t>
            </a:r>
            <a:r>
              <a:rPr lang="en-GB" sz="2400" b="1" dirty="0"/>
              <a:t>brightness</a:t>
            </a:r>
            <a:r>
              <a:rPr lang="en-GB" sz="2400" dirty="0"/>
              <a:t>”</a:t>
            </a:r>
          </a:p>
        </p:txBody>
      </p:sp>
      <p:sp>
        <p:nvSpPr>
          <p:cNvPr id="13" name="TextBox 12">
            <a:extLst>
              <a:ext uri="{FF2B5EF4-FFF2-40B4-BE49-F238E27FC236}">
                <a16:creationId xmlns:a16="http://schemas.microsoft.com/office/drawing/2014/main" id="{540BBBED-A361-5F05-4DCB-E81523649215}"/>
              </a:ext>
            </a:extLst>
          </p:cNvPr>
          <p:cNvSpPr txBox="1"/>
          <p:nvPr/>
        </p:nvSpPr>
        <p:spPr>
          <a:xfrm>
            <a:off x="8753328" y="1981982"/>
            <a:ext cx="3101788" cy="369332"/>
          </a:xfrm>
          <a:prstGeom prst="rect">
            <a:avLst/>
          </a:prstGeom>
          <a:noFill/>
        </p:spPr>
        <p:txBody>
          <a:bodyPr wrap="square" rtlCol="0">
            <a:spAutoFit/>
          </a:bodyPr>
          <a:lstStyle/>
          <a:p>
            <a:r>
              <a:rPr lang="en-GB" dirty="0"/>
              <a:t>It’s much easier on the eye!</a:t>
            </a:r>
          </a:p>
        </p:txBody>
      </p:sp>
      <p:sp>
        <p:nvSpPr>
          <p:cNvPr id="14" name="Text Placeholder 13">
            <a:extLst>
              <a:ext uri="{FF2B5EF4-FFF2-40B4-BE49-F238E27FC236}">
                <a16:creationId xmlns:a16="http://schemas.microsoft.com/office/drawing/2014/main" id="{AC281244-6039-4959-81BE-56BA3840201B}"/>
              </a:ext>
            </a:extLst>
          </p:cNvPr>
          <p:cNvSpPr>
            <a:spLocks noGrp="1"/>
          </p:cNvSpPr>
          <p:nvPr>
            <p:ph type="body" sz="quarter" idx="10"/>
          </p:nvPr>
        </p:nvSpPr>
        <p:spPr/>
        <p:txBody>
          <a:bodyPr/>
          <a:lstStyle/>
          <a:p>
            <a:r>
              <a:rPr lang="en-GB" dirty="0"/>
              <a:t>Colour Theory</a:t>
            </a:r>
          </a:p>
        </p:txBody>
      </p:sp>
      <p:pic>
        <p:nvPicPr>
          <p:cNvPr id="15" name="Picture 2" descr="SQLBits 2023 - General Sessions: Call for Speakers @ Sessionize.com">
            <a:extLst>
              <a:ext uri="{FF2B5EF4-FFF2-40B4-BE49-F238E27FC236}">
                <a16:creationId xmlns:a16="http://schemas.microsoft.com/office/drawing/2014/main" id="{998F570B-92C7-C384-72EB-96CF155C530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7498" y="6354619"/>
            <a:ext cx="1348735" cy="503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0A102BB-2AAE-A5B9-0C8C-C18FAD6B8E1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19382" y="1967392"/>
            <a:ext cx="3470723" cy="4060746"/>
          </a:xfrm>
          <a:prstGeom prst="rect">
            <a:avLst/>
          </a:prstGeom>
        </p:spPr>
      </p:pic>
      <p:pic>
        <p:nvPicPr>
          <p:cNvPr id="23" name="Picture 22">
            <a:extLst>
              <a:ext uri="{FF2B5EF4-FFF2-40B4-BE49-F238E27FC236}">
                <a16:creationId xmlns:a16="http://schemas.microsoft.com/office/drawing/2014/main" id="{51C6142C-3874-92BD-22D9-FABDA0CB3FE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51073"/>
          <a:stretch/>
        </p:blipFill>
        <p:spPr>
          <a:xfrm>
            <a:off x="8051885" y="4222508"/>
            <a:ext cx="948790" cy="950047"/>
          </a:xfrm>
          <a:prstGeom prst="rect">
            <a:avLst/>
          </a:prstGeom>
        </p:spPr>
      </p:pic>
      <p:pic>
        <p:nvPicPr>
          <p:cNvPr id="27" name="Picture 26">
            <a:extLst>
              <a:ext uri="{FF2B5EF4-FFF2-40B4-BE49-F238E27FC236}">
                <a16:creationId xmlns:a16="http://schemas.microsoft.com/office/drawing/2014/main" id="{360310C2-78AF-32DC-5C72-23EEDED239A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52884"/>
          <a:stretch/>
        </p:blipFill>
        <p:spPr>
          <a:xfrm>
            <a:off x="5632762" y="3567431"/>
            <a:ext cx="1029542" cy="1117702"/>
          </a:xfrm>
          <a:prstGeom prst="rect">
            <a:avLst/>
          </a:prstGeom>
        </p:spPr>
      </p:pic>
      <p:pic>
        <p:nvPicPr>
          <p:cNvPr id="29" name="Picture 28">
            <a:extLst>
              <a:ext uri="{FF2B5EF4-FFF2-40B4-BE49-F238E27FC236}">
                <a16:creationId xmlns:a16="http://schemas.microsoft.com/office/drawing/2014/main" id="{822D7B91-7116-CA05-B7BB-4729D333762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r="50810"/>
          <a:stretch/>
        </p:blipFill>
        <p:spPr>
          <a:xfrm>
            <a:off x="5665019" y="4790025"/>
            <a:ext cx="907162" cy="966812"/>
          </a:xfrm>
          <a:prstGeom prst="rect">
            <a:avLst/>
          </a:prstGeom>
        </p:spPr>
      </p:pic>
      <p:pic>
        <p:nvPicPr>
          <p:cNvPr id="35" name="Picture 34">
            <a:extLst>
              <a:ext uri="{FF2B5EF4-FFF2-40B4-BE49-F238E27FC236}">
                <a16:creationId xmlns:a16="http://schemas.microsoft.com/office/drawing/2014/main" id="{BCAF75D3-AB56-5B11-1BEA-958914E15D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52041"/>
          <a:stretch/>
        </p:blipFill>
        <p:spPr>
          <a:xfrm>
            <a:off x="5632762" y="2467785"/>
            <a:ext cx="948791" cy="994755"/>
          </a:xfrm>
          <a:prstGeom prst="rect">
            <a:avLst/>
          </a:prstGeom>
        </p:spPr>
      </p:pic>
      <p:pic>
        <p:nvPicPr>
          <p:cNvPr id="39" name="Picture 38">
            <a:extLst>
              <a:ext uri="{FF2B5EF4-FFF2-40B4-BE49-F238E27FC236}">
                <a16:creationId xmlns:a16="http://schemas.microsoft.com/office/drawing/2014/main" id="{C5083F0D-48B0-F4FB-6C2C-B15EA4C0112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r="51603"/>
          <a:stretch/>
        </p:blipFill>
        <p:spPr>
          <a:xfrm>
            <a:off x="8051884" y="3033479"/>
            <a:ext cx="889829" cy="821511"/>
          </a:xfrm>
          <a:prstGeom prst="rect">
            <a:avLst/>
          </a:prstGeom>
        </p:spPr>
      </p:pic>
      <p:pic>
        <p:nvPicPr>
          <p:cNvPr id="45" name="Picture 44">
            <a:extLst>
              <a:ext uri="{FF2B5EF4-FFF2-40B4-BE49-F238E27FC236}">
                <a16:creationId xmlns:a16="http://schemas.microsoft.com/office/drawing/2014/main" id="{A3B7C095-97C1-6C28-4CCE-AD0DBED7601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7959"/>
          <a:stretch/>
        </p:blipFill>
        <p:spPr>
          <a:xfrm>
            <a:off x="6581553" y="2467784"/>
            <a:ext cx="1029542" cy="994755"/>
          </a:xfrm>
          <a:prstGeom prst="rect">
            <a:avLst/>
          </a:prstGeom>
        </p:spPr>
      </p:pic>
      <p:pic>
        <p:nvPicPr>
          <p:cNvPr id="46" name="Picture 45">
            <a:extLst>
              <a:ext uri="{FF2B5EF4-FFF2-40B4-BE49-F238E27FC236}">
                <a16:creationId xmlns:a16="http://schemas.microsoft.com/office/drawing/2014/main" id="{8F9081DE-B376-E74D-0EB9-A062D526D0D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9508"/>
          <a:stretch/>
        </p:blipFill>
        <p:spPr>
          <a:xfrm>
            <a:off x="6677246" y="3592612"/>
            <a:ext cx="1103309" cy="1117702"/>
          </a:xfrm>
          <a:prstGeom prst="rect">
            <a:avLst/>
          </a:prstGeom>
        </p:spPr>
      </p:pic>
      <p:pic>
        <p:nvPicPr>
          <p:cNvPr id="47" name="Picture 46">
            <a:extLst>
              <a:ext uri="{FF2B5EF4-FFF2-40B4-BE49-F238E27FC236}">
                <a16:creationId xmlns:a16="http://schemas.microsoft.com/office/drawing/2014/main" id="{D0DB3840-AE63-AEBA-9C40-731C0F5615E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0810"/>
          <a:stretch/>
        </p:blipFill>
        <p:spPr>
          <a:xfrm>
            <a:off x="6677246" y="4815206"/>
            <a:ext cx="907162" cy="966812"/>
          </a:xfrm>
          <a:prstGeom prst="rect">
            <a:avLst/>
          </a:prstGeom>
        </p:spPr>
      </p:pic>
      <p:pic>
        <p:nvPicPr>
          <p:cNvPr id="48" name="Picture 47">
            <a:extLst>
              <a:ext uri="{FF2B5EF4-FFF2-40B4-BE49-F238E27FC236}">
                <a16:creationId xmlns:a16="http://schemas.microsoft.com/office/drawing/2014/main" id="{7466FBDE-ABC3-3D4D-2691-FA5A04CE99C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51603"/>
          <a:stretch/>
        </p:blipFill>
        <p:spPr>
          <a:xfrm>
            <a:off x="9000674" y="2990241"/>
            <a:ext cx="889829" cy="821511"/>
          </a:xfrm>
          <a:prstGeom prst="rect">
            <a:avLst/>
          </a:prstGeom>
        </p:spPr>
      </p:pic>
      <p:pic>
        <p:nvPicPr>
          <p:cNvPr id="49" name="Picture 48">
            <a:extLst>
              <a:ext uri="{FF2B5EF4-FFF2-40B4-BE49-F238E27FC236}">
                <a16:creationId xmlns:a16="http://schemas.microsoft.com/office/drawing/2014/main" id="{26563BDB-A8AC-193D-6AF5-F496E047011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2198"/>
          <a:stretch/>
        </p:blipFill>
        <p:spPr>
          <a:xfrm>
            <a:off x="9064111" y="4142288"/>
            <a:ext cx="926986" cy="950047"/>
          </a:xfrm>
          <a:prstGeom prst="rect">
            <a:avLst/>
          </a:prstGeom>
        </p:spPr>
      </p:pic>
    </p:spTree>
    <p:extLst>
      <p:ext uri="{BB962C8B-B14F-4D97-AF65-F5344CB8AC3E}">
        <p14:creationId xmlns:p14="http://schemas.microsoft.com/office/powerpoint/2010/main" val="4080052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4383830" y="0"/>
            <a:ext cx="3424335"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Times New Roman" panose="02020603050405020304" pitchFamily="18" charset="0"/>
                <a:cs typeface="Times New Roman" panose="02020603050405020304" pitchFamily="18" charset="0"/>
              </a:rPr>
              <a:t>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629376"/>
            <a:ext cx="3322321" cy="3477875"/>
          </a:xfrm>
          <a:prstGeom prst="rect">
            <a:avLst/>
          </a:prstGeom>
          <a:noFill/>
        </p:spPr>
        <p:txBody>
          <a:bodyPr wrap="square">
            <a:spAutoFit/>
          </a:bodyPr>
          <a:lstStyle/>
          <a:p>
            <a:pPr algn="ctr"/>
            <a:r>
              <a:rPr lang="en-GB" sz="4400" dirty="0">
                <a:solidFill>
                  <a:srgbClr val="0070C0"/>
                </a:solidFill>
                <a:effectLst/>
                <a:latin typeface="Times New Roman" panose="02020603050405020304" pitchFamily="18" charset="0"/>
                <a:cs typeface="Times New Roman" panose="02020603050405020304" pitchFamily="18" charset="0"/>
              </a:rPr>
              <a:t>Dependable</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Trust</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Respect</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Authority</a:t>
            </a:r>
            <a:br>
              <a:rPr lang="en-GB" sz="4400" dirty="0">
                <a:solidFill>
                  <a:srgbClr val="0070C0"/>
                </a:solidFill>
                <a:effectLst/>
                <a:latin typeface="Times New Roman" panose="02020603050405020304" pitchFamily="18" charset="0"/>
                <a:cs typeface="Times New Roman" panose="02020603050405020304" pitchFamily="18" charset="0"/>
              </a:rPr>
            </a:br>
            <a:r>
              <a:rPr lang="en-GB" sz="4400" dirty="0">
                <a:solidFill>
                  <a:srgbClr val="0070C0"/>
                </a:solidFill>
                <a:effectLst/>
                <a:latin typeface="Times New Roman" panose="02020603050405020304" pitchFamily="18" charset="0"/>
                <a:cs typeface="Times New Roman" panose="02020603050405020304" pitchFamily="18" charset="0"/>
              </a:rPr>
              <a:t>Formality</a:t>
            </a:r>
            <a:endParaRPr lang="en-GB" sz="4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6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8FF5-05A5-C170-4CB3-D001004B59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5200" y="2561676"/>
            <a:ext cx="2879083" cy="1734647"/>
          </a:xfrm>
          <a:prstGeom prst="rect">
            <a:avLst/>
          </a:prstGeom>
        </p:spPr>
      </p:pic>
      <p:pic>
        <p:nvPicPr>
          <p:cNvPr id="5" name="Picture 4">
            <a:extLst>
              <a:ext uri="{FF2B5EF4-FFF2-40B4-BE49-F238E27FC236}">
                <a16:creationId xmlns:a16="http://schemas.microsoft.com/office/drawing/2014/main" id="{3724F04B-AAB6-19A4-FDB8-8AE998FB6F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7976" y="2983051"/>
            <a:ext cx="2880360" cy="892911"/>
          </a:xfrm>
          <a:prstGeom prst="rect">
            <a:avLst/>
          </a:prstGeom>
        </p:spPr>
      </p:pic>
      <p:pic>
        <p:nvPicPr>
          <p:cNvPr id="3" name="Picture 2">
            <a:extLst>
              <a:ext uri="{FF2B5EF4-FFF2-40B4-BE49-F238E27FC236}">
                <a16:creationId xmlns:a16="http://schemas.microsoft.com/office/drawing/2014/main" id="{0A88EED5-2CF6-2D68-D50A-E29C7D883F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3941" y="3032950"/>
            <a:ext cx="2880360" cy="792098"/>
          </a:xfrm>
          <a:prstGeom prst="rect">
            <a:avLst/>
          </a:prstGeom>
        </p:spPr>
      </p:pic>
    </p:spTree>
    <p:extLst>
      <p:ext uri="{BB962C8B-B14F-4D97-AF65-F5344CB8AC3E}">
        <p14:creationId xmlns:p14="http://schemas.microsoft.com/office/powerpoint/2010/main" val="24786899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rgbClr val="0070C0"/>
                </a:solidFill>
                <a:latin typeface="Times New Roman" panose="02020603050405020304" pitchFamily="18" charset="0"/>
                <a:cs typeface="Times New Roman" panose="02020603050405020304" pitchFamily="18"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rgbClr val="0070C0"/>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670834" y="2391608"/>
            <a:ext cx="721520" cy="776883"/>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182181" y="1686520"/>
            <a:ext cx="1679369" cy="923330"/>
          </a:xfrm>
          <a:prstGeom prst="borderCallout1">
            <a:avLst>
              <a:gd name="adj1" fmla="val 51623"/>
              <a:gd name="adj2" fmla="val -350"/>
              <a:gd name="adj3" fmla="val 113170"/>
              <a:gd name="adj4" fmla="val -46869"/>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t>Serif</a:t>
            </a:r>
          </a:p>
        </p:txBody>
      </p:sp>
    </p:spTree>
    <p:extLst>
      <p:ext uri="{BB962C8B-B14F-4D97-AF65-F5344CB8AC3E}">
        <p14:creationId xmlns:p14="http://schemas.microsoft.com/office/powerpoint/2010/main" val="3084091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2634955" y="0"/>
            <a:ext cx="6922088"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Calibri" panose="020F0502020204030204" pitchFamily="34" charset="0"/>
                <a:cs typeface="Calibri" panose="020F0502020204030204" pitchFamily="34" charset="0"/>
              </a:rPr>
              <a:t>Sans 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9" y="2025908"/>
            <a:ext cx="3322321" cy="4832092"/>
          </a:xfrm>
          <a:prstGeom prst="rect">
            <a:avLst/>
          </a:prstGeom>
          <a:noFill/>
        </p:spPr>
        <p:txBody>
          <a:bodyPr wrap="square">
            <a:spAutoFit/>
          </a:bodyPr>
          <a:lstStyle/>
          <a:p>
            <a:pPr algn="ctr"/>
            <a:r>
              <a:rPr lang="en-GB" sz="4400" dirty="0">
                <a:solidFill>
                  <a:srgbClr val="0070C0"/>
                </a:solidFill>
                <a:effectLst/>
                <a:latin typeface="Calibri" panose="020F0502020204030204" pitchFamily="34" charset="0"/>
                <a:cs typeface="Calibri" panose="020F0502020204030204" pitchFamily="34" charset="0"/>
              </a:rPr>
              <a:t>Progressive</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Informal</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Open</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Friendly</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Chic</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Futuristic</a:t>
            </a:r>
            <a:br>
              <a:rPr lang="en-GB" sz="4400" dirty="0">
                <a:solidFill>
                  <a:srgbClr val="0070C0"/>
                </a:solidFill>
                <a:effectLst/>
                <a:latin typeface="Calibri" panose="020F0502020204030204" pitchFamily="34" charset="0"/>
                <a:cs typeface="Calibri" panose="020F0502020204030204" pitchFamily="34" charset="0"/>
              </a:rPr>
            </a:br>
            <a:r>
              <a:rPr lang="en-GB" sz="4400" dirty="0">
                <a:solidFill>
                  <a:srgbClr val="0070C0"/>
                </a:solidFill>
                <a:effectLst/>
                <a:latin typeface="Calibri" panose="020F0502020204030204" pitchFamily="34" charset="0"/>
                <a:cs typeface="Calibri" panose="020F0502020204030204" pitchFamily="34" charset="0"/>
              </a:rPr>
              <a:t>Elegant</a:t>
            </a:r>
            <a:endParaRPr lang="en-GB" sz="44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41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08CDCCF-CCAC-B3FB-04A0-5ED988289B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632" y="2831120"/>
            <a:ext cx="3517119" cy="1189613"/>
          </a:xfrm>
          <a:prstGeom prst="rect">
            <a:avLst/>
          </a:prstGeom>
        </p:spPr>
      </p:pic>
      <p:pic>
        <p:nvPicPr>
          <p:cNvPr id="9" name="Picture 8" descr="A black and white logo&#10;&#10;Description automatically generated">
            <a:extLst>
              <a:ext uri="{FF2B5EF4-FFF2-40B4-BE49-F238E27FC236}">
                <a16:creationId xmlns:a16="http://schemas.microsoft.com/office/drawing/2014/main" id="{3DECCA5C-D33B-6676-BBE4-EEC2CB5586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10676" y="3050084"/>
            <a:ext cx="3537345" cy="751685"/>
          </a:xfrm>
          <a:prstGeom prst="rect">
            <a:avLst/>
          </a:prstGeom>
        </p:spPr>
      </p:pic>
      <p:pic>
        <p:nvPicPr>
          <p:cNvPr id="11" name="Graphic 10">
            <a:extLst>
              <a:ext uri="{FF2B5EF4-FFF2-40B4-BE49-F238E27FC236}">
                <a16:creationId xmlns:a16="http://schemas.microsoft.com/office/drawing/2014/main" id="{F2F68FA7-5F88-E19E-2C66-B97B7641F8D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62336" y="2923482"/>
            <a:ext cx="3517120" cy="1004891"/>
          </a:xfrm>
          <a:prstGeom prst="rect">
            <a:avLst/>
          </a:prstGeom>
        </p:spPr>
      </p:pic>
      <p:sp>
        <p:nvSpPr>
          <p:cNvPr id="13" name="TextBox 12">
            <a:extLst>
              <a:ext uri="{FF2B5EF4-FFF2-40B4-BE49-F238E27FC236}">
                <a16:creationId xmlns:a16="http://schemas.microsoft.com/office/drawing/2014/main" id="{F960C446-BED2-09E3-A257-821B0D0AAB4C}"/>
              </a:ext>
            </a:extLst>
          </p:cNvPr>
          <p:cNvSpPr txBox="1"/>
          <p:nvPr/>
        </p:nvSpPr>
        <p:spPr>
          <a:xfrm>
            <a:off x="-87630" y="6427113"/>
            <a:ext cx="12092940" cy="430887"/>
          </a:xfrm>
          <a:prstGeom prst="rect">
            <a:avLst/>
          </a:prstGeom>
          <a:noFill/>
        </p:spPr>
        <p:txBody>
          <a:bodyPr wrap="square">
            <a:spAutoFit/>
          </a:bodyPr>
          <a:lstStyle/>
          <a:p>
            <a:r>
              <a:rPr lang="en-GB" sz="1100" dirty="0"/>
              <a:t>By Google LLC - https://gstatic.com/images/branding/googlelogo/svg/googlelogo_clr_74x24px.svg, Public Domain, https://commons.wikimedia.org/w/index.php?curid=42827827</a:t>
            </a:r>
          </a:p>
          <a:p>
            <a:r>
              <a:rPr lang="en-GB" sz="1100" dirty="0"/>
              <a:t>By British Broadcasting Corporation (BBC) - https://www.bbcselect.com/, Public Domain, https://commons.wikimedia.org/w/index.php?curid=111295932</a:t>
            </a:r>
          </a:p>
        </p:txBody>
      </p:sp>
    </p:spTree>
    <p:extLst>
      <p:ext uri="{BB962C8B-B14F-4D97-AF65-F5344CB8AC3E}">
        <p14:creationId xmlns:p14="http://schemas.microsoft.com/office/powerpoint/2010/main" val="12839156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chemeClr val="accent1"/>
                </a:solidFill>
                <a:latin typeface="Calibri" panose="020F0502020204030204" pitchFamily="34" charset="0"/>
                <a:cs typeface="Calibri" panose="020F0502020204030204" pitchFamily="34"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chemeClr val="accent1"/>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559557" y="2221408"/>
            <a:ext cx="721520" cy="776883"/>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182181" y="1686520"/>
            <a:ext cx="3034459" cy="923330"/>
          </a:xfrm>
          <a:prstGeom prst="borderCallout1">
            <a:avLst>
              <a:gd name="adj1" fmla="val 51623"/>
              <a:gd name="adj2" fmla="val -350"/>
              <a:gd name="adj3" fmla="val 94188"/>
              <a:gd name="adj4" fmla="val -29819"/>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latin typeface="Calibri" panose="020F0502020204030204" pitchFamily="34" charset="0"/>
                <a:cs typeface="Calibri" panose="020F0502020204030204" pitchFamily="34" charset="0"/>
              </a:rPr>
              <a:t>Sans Serif</a:t>
            </a:r>
          </a:p>
        </p:txBody>
      </p:sp>
    </p:spTree>
    <p:extLst>
      <p:ext uri="{BB962C8B-B14F-4D97-AF65-F5344CB8AC3E}">
        <p14:creationId xmlns:p14="http://schemas.microsoft.com/office/powerpoint/2010/main" val="2750337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2615719" y="0"/>
            <a:ext cx="6960560" cy="2092881"/>
          </a:xfrm>
          <a:prstGeom prst="rect">
            <a:avLst/>
          </a:prstGeom>
          <a:noFill/>
        </p:spPr>
        <p:txBody>
          <a:bodyPr wrap="none" lIns="91440" tIns="45720" rIns="91440" bIns="45720">
            <a:spAutoFit/>
          </a:bodyPr>
          <a:lstStyle/>
          <a:p>
            <a:pPr algn="ctr"/>
            <a:r>
              <a:rPr lang="en-US" sz="13000" b="0" cap="none" spc="0" dirty="0">
                <a:ln w="0"/>
                <a:solidFill>
                  <a:schemeClr val="accent1"/>
                </a:solidFill>
                <a:latin typeface="Zilla Slab" pitchFamily="2" charset="0"/>
                <a:ea typeface="Zilla Slab" pitchFamily="2" charset="0"/>
                <a:cs typeface="Times New Roman" panose="02020603050405020304" pitchFamily="18" charset="0"/>
              </a:rPr>
              <a:t>Slab Serif</a:t>
            </a: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909828"/>
            <a:ext cx="3322321" cy="2800767"/>
          </a:xfrm>
          <a:prstGeom prst="rect">
            <a:avLst/>
          </a:prstGeom>
          <a:noFill/>
        </p:spPr>
        <p:txBody>
          <a:bodyPr wrap="square">
            <a:spAutoFit/>
          </a:bodyPr>
          <a:lstStyle/>
          <a:p>
            <a:pPr algn="ctr"/>
            <a:r>
              <a:rPr lang="en-GB" sz="4400" dirty="0">
                <a:solidFill>
                  <a:schemeClr val="accent1"/>
                </a:solidFill>
                <a:effectLst/>
                <a:latin typeface="Zilla Slab" pitchFamily="2" charset="0"/>
                <a:ea typeface="Zilla Slab" pitchFamily="2" charset="0"/>
              </a:rPr>
              <a:t>Enduring</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Strong</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Powerful</a:t>
            </a:r>
            <a:br>
              <a:rPr lang="en-GB" sz="4400" dirty="0">
                <a:solidFill>
                  <a:schemeClr val="accent1"/>
                </a:solidFill>
                <a:effectLst/>
                <a:latin typeface="Zilla Slab" pitchFamily="2" charset="0"/>
                <a:ea typeface="Zilla Slab" pitchFamily="2" charset="0"/>
              </a:rPr>
            </a:br>
            <a:r>
              <a:rPr lang="en-GB" sz="4400" dirty="0">
                <a:solidFill>
                  <a:schemeClr val="accent1"/>
                </a:solidFill>
                <a:effectLst/>
                <a:latin typeface="Zilla Slab" pitchFamily="2" charset="0"/>
                <a:ea typeface="Zilla Slab" pitchFamily="2" charset="0"/>
              </a:rPr>
              <a:t>Masculine</a:t>
            </a:r>
            <a:endParaRPr lang="en-GB" sz="4400" dirty="0">
              <a:solidFill>
                <a:schemeClr val="accent1"/>
              </a:solidFill>
              <a:latin typeface="Zilla Slab" pitchFamily="2" charset="0"/>
              <a:ea typeface="Zilla Slab" pitchFamily="2" charset="0"/>
              <a:cs typeface="Times New Roman" panose="02020603050405020304" pitchFamily="18" charset="0"/>
            </a:endParaRPr>
          </a:p>
        </p:txBody>
      </p:sp>
    </p:spTree>
    <p:extLst>
      <p:ext uri="{BB962C8B-B14F-4D97-AF65-F5344CB8AC3E}">
        <p14:creationId xmlns:p14="http://schemas.microsoft.com/office/powerpoint/2010/main" val="14143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E75F340-0ACE-D784-5084-7BAC986A14F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632" y="3116805"/>
            <a:ext cx="3517119" cy="618243"/>
          </a:xfrm>
          <a:prstGeom prst="rect">
            <a:avLst/>
          </a:prstGeom>
        </p:spPr>
      </p:pic>
      <p:pic>
        <p:nvPicPr>
          <p:cNvPr id="1026" name="Picture 2">
            <a:extLst>
              <a:ext uri="{FF2B5EF4-FFF2-40B4-BE49-F238E27FC236}">
                <a16:creationId xmlns:a16="http://schemas.microsoft.com/office/drawing/2014/main" id="{3DDB0657-F9C7-E323-287B-E219F8AC1B8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310676" y="3288855"/>
            <a:ext cx="3537345" cy="274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letter on a black background&#10;&#10;Description automatically generated">
            <a:extLst>
              <a:ext uri="{FF2B5EF4-FFF2-40B4-BE49-F238E27FC236}">
                <a16:creationId xmlns:a16="http://schemas.microsoft.com/office/drawing/2014/main" id="{5B78DDF6-04C2-0FA4-BC8F-9E71DBD2B2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62336" y="3201712"/>
            <a:ext cx="3517120" cy="448432"/>
          </a:xfrm>
          <a:prstGeom prst="rect">
            <a:avLst/>
          </a:prstGeom>
        </p:spPr>
      </p:pic>
      <p:sp>
        <p:nvSpPr>
          <p:cNvPr id="4" name="TextBox 3">
            <a:extLst>
              <a:ext uri="{FF2B5EF4-FFF2-40B4-BE49-F238E27FC236}">
                <a16:creationId xmlns:a16="http://schemas.microsoft.com/office/drawing/2014/main" id="{510FACDF-AF34-863D-4FD4-8879838DEF46}"/>
              </a:ext>
            </a:extLst>
          </p:cNvPr>
          <p:cNvSpPr txBox="1"/>
          <p:nvPr/>
        </p:nvSpPr>
        <p:spPr>
          <a:xfrm>
            <a:off x="0" y="6181787"/>
            <a:ext cx="11803379" cy="646331"/>
          </a:xfrm>
          <a:prstGeom prst="rect">
            <a:avLst/>
          </a:prstGeom>
          <a:noFill/>
        </p:spPr>
        <p:txBody>
          <a:bodyPr wrap="square">
            <a:spAutoFit/>
          </a:bodyPr>
          <a:lstStyle/>
          <a:p>
            <a:r>
              <a:rPr lang="en-GB" sz="1200" dirty="0"/>
              <a:t>https://upload.wikimedia.org/wikipedia/commons/thumb/7/76/Honda_logo.svg/1024px-Honda_logo.svg.png</a:t>
            </a:r>
          </a:p>
          <a:p>
            <a:r>
              <a:rPr lang="en-GB" sz="1200" dirty="0"/>
              <a:t>By </a:t>
            </a:r>
            <a:r>
              <a:rPr lang="en-GB" sz="1200" dirty="0" err="1"/>
              <a:t>Hautala</a:t>
            </a:r>
            <a:r>
              <a:rPr lang="en-GB" sz="1200" dirty="0"/>
              <a:t> - Yasuo Kuroki - Sony Group Corporation, Public Domain, </a:t>
            </a:r>
            <a:r>
              <a:rPr lang="en-GB" sz="1200" dirty="0">
                <a:hlinkClick r:id="rId6"/>
              </a:rPr>
              <a:t>https://commons.wikimedia.org/w/index.php?curid=2343610</a:t>
            </a:r>
            <a:endParaRPr lang="en-GB" sz="1200" dirty="0"/>
          </a:p>
          <a:p>
            <a:r>
              <a:rPr lang="en-GB" sz="1200" dirty="0"/>
              <a:t>https://commons.wikimedia.org/wiki/File:Volvo-Spread-Word-Mark-Black.svg</a:t>
            </a:r>
          </a:p>
        </p:txBody>
      </p:sp>
    </p:spTree>
    <p:extLst>
      <p:ext uri="{BB962C8B-B14F-4D97-AF65-F5344CB8AC3E}">
        <p14:creationId xmlns:p14="http://schemas.microsoft.com/office/powerpoint/2010/main" val="3115578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67E29-0780-7F52-7BBC-9860EF70ADAB}"/>
              </a:ext>
            </a:extLst>
          </p:cNvPr>
          <p:cNvSpPr/>
          <p:nvPr/>
        </p:nvSpPr>
        <p:spPr>
          <a:xfrm>
            <a:off x="5090505" y="1281679"/>
            <a:ext cx="2010989" cy="4708981"/>
          </a:xfrm>
          <a:prstGeom prst="rect">
            <a:avLst/>
          </a:prstGeom>
          <a:noFill/>
        </p:spPr>
        <p:txBody>
          <a:bodyPr wrap="square" lIns="91440" tIns="45720" rIns="91440" bIns="45720">
            <a:spAutoFit/>
          </a:bodyPr>
          <a:lstStyle/>
          <a:p>
            <a:pPr algn="ctr"/>
            <a:r>
              <a:rPr lang="en-US" sz="30000" b="0" cap="none" spc="0" dirty="0">
                <a:ln w="0"/>
                <a:solidFill>
                  <a:srgbClr val="0070C0"/>
                </a:solidFill>
                <a:latin typeface="Zilla Slab" pitchFamily="2" charset="0"/>
                <a:ea typeface="Zilla Slab" pitchFamily="2" charset="0"/>
                <a:cs typeface="Times New Roman" panose="02020603050405020304" pitchFamily="18" charset="0"/>
              </a:rPr>
              <a:t>T</a:t>
            </a:r>
          </a:p>
        </p:txBody>
      </p:sp>
      <p:sp>
        <p:nvSpPr>
          <p:cNvPr id="5" name="Rectangle 4">
            <a:extLst>
              <a:ext uri="{FF2B5EF4-FFF2-40B4-BE49-F238E27FC236}">
                <a16:creationId xmlns:a16="http://schemas.microsoft.com/office/drawing/2014/main" id="{B903278F-6841-6029-82DF-C6AE30A3E19A}"/>
              </a:ext>
            </a:extLst>
          </p:cNvPr>
          <p:cNvSpPr/>
          <p:nvPr/>
        </p:nvSpPr>
        <p:spPr>
          <a:xfrm>
            <a:off x="3412347" y="81350"/>
            <a:ext cx="5367303" cy="1200329"/>
          </a:xfrm>
          <a:prstGeom prst="rect">
            <a:avLst/>
          </a:prstGeom>
          <a:noFill/>
        </p:spPr>
        <p:txBody>
          <a:bodyPr wrap="none" lIns="91440" tIns="45720" rIns="91440" bIns="45720">
            <a:spAutoFit/>
          </a:bodyPr>
          <a:lstStyle/>
          <a:p>
            <a:pPr algn="ctr"/>
            <a:r>
              <a:rPr lang="en-US" sz="7200" b="0" cap="none" spc="0" dirty="0">
                <a:ln w="0"/>
                <a:solidFill>
                  <a:srgbClr val="0070C0"/>
                </a:solidFill>
                <a:latin typeface="Calibri" panose="020F0502020204030204" pitchFamily="34" charset="0"/>
                <a:cs typeface="Calibri" panose="020F0502020204030204" pitchFamily="34" charset="0"/>
              </a:rPr>
              <a:t>Font anatomy</a:t>
            </a:r>
          </a:p>
        </p:txBody>
      </p:sp>
      <p:sp>
        <p:nvSpPr>
          <p:cNvPr id="6" name="Oval 5">
            <a:extLst>
              <a:ext uri="{FF2B5EF4-FFF2-40B4-BE49-F238E27FC236}">
                <a16:creationId xmlns:a16="http://schemas.microsoft.com/office/drawing/2014/main" id="{A9B115ED-B691-A46F-1C1B-EA3B161F14BE}"/>
              </a:ext>
            </a:extLst>
          </p:cNvPr>
          <p:cNvSpPr/>
          <p:nvPr/>
        </p:nvSpPr>
        <p:spPr>
          <a:xfrm>
            <a:off x="6522720" y="2301240"/>
            <a:ext cx="990600" cy="1059180"/>
          </a:xfrm>
          <a:prstGeom prst="ellipse">
            <a:avLst/>
          </a:prstGeom>
          <a:noFill/>
          <a:ln w="508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llout: Line 6">
            <a:extLst>
              <a:ext uri="{FF2B5EF4-FFF2-40B4-BE49-F238E27FC236}">
                <a16:creationId xmlns:a16="http://schemas.microsoft.com/office/drawing/2014/main" id="{CE03FFE7-D013-A2BE-072A-111CE682364B}"/>
              </a:ext>
            </a:extLst>
          </p:cNvPr>
          <p:cNvSpPr/>
          <p:nvPr/>
        </p:nvSpPr>
        <p:spPr>
          <a:xfrm>
            <a:off x="8685101" y="1717000"/>
            <a:ext cx="1700959" cy="923330"/>
          </a:xfrm>
          <a:prstGeom prst="borderCallout1">
            <a:avLst>
              <a:gd name="adj1" fmla="val 51623"/>
              <a:gd name="adj2" fmla="val -350"/>
              <a:gd name="adj3" fmla="val 103266"/>
              <a:gd name="adj4" fmla="val -68624"/>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dirty="0">
                <a:latin typeface="Calibri" panose="020F0502020204030204" pitchFamily="34" charset="0"/>
                <a:cs typeface="Calibri" panose="020F0502020204030204" pitchFamily="34" charset="0"/>
              </a:rPr>
              <a:t>Serif</a:t>
            </a:r>
          </a:p>
        </p:txBody>
      </p:sp>
    </p:spTree>
    <p:extLst>
      <p:ext uri="{BB962C8B-B14F-4D97-AF65-F5344CB8AC3E}">
        <p14:creationId xmlns:p14="http://schemas.microsoft.com/office/powerpoint/2010/main" val="1404034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DC6F3-31F3-179D-456A-36C153A71DAE}"/>
              </a:ext>
            </a:extLst>
          </p:cNvPr>
          <p:cNvSpPr/>
          <p:nvPr/>
        </p:nvSpPr>
        <p:spPr>
          <a:xfrm>
            <a:off x="4481614" y="230400"/>
            <a:ext cx="3228768" cy="2092881"/>
          </a:xfrm>
          <a:prstGeom prst="rect">
            <a:avLst/>
          </a:prstGeom>
          <a:noFill/>
        </p:spPr>
        <p:txBody>
          <a:bodyPr wrap="none" lIns="91440" tIns="45720" rIns="91440" bIns="45720">
            <a:spAutoFit/>
          </a:bodyPr>
          <a:lstStyle/>
          <a:p>
            <a:pPr algn="ctr"/>
            <a:r>
              <a:rPr lang="en-US" sz="13000" b="0" cap="none" spc="0" dirty="0">
                <a:ln w="0"/>
                <a:solidFill>
                  <a:srgbClr val="0070C0"/>
                </a:solidFill>
                <a:latin typeface="Edwardian Script ITC" panose="030303020407070D0804" pitchFamily="66" charset="0"/>
                <a:ea typeface="Zilla Slab" pitchFamily="2" charset="0"/>
                <a:cs typeface="Times New Roman" panose="02020603050405020304" pitchFamily="18" charset="0"/>
              </a:rPr>
              <a:t>Scri</a:t>
            </a:r>
            <a:r>
              <a:rPr lang="en-US" sz="13000" dirty="0">
                <a:ln w="0"/>
                <a:solidFill>
                  <a:srgbClr val="0070C0"/>
                </a:solidFill>
                <a:latin typeface="Edwardian Script ITC" panose="030303020407070D0804" pitchFamily="66" charset="0"/>
                <a:ea typeface="Zilla Slab" pitchFamily="2" charset="0"/>
                <a:cs typeface="Times New Roman" panose="02020603050405020304" pitchFamily="18" charset="0"/>
              </a:rPr>
              <a:t>pt</a:t>
            </a:r>
            <a:endParaRPr lang="en-US" sz="13000" b="0" cap="none" spc="0" dirty="0">
              <a:ln w="0"/>
              <a:solidFill>
                <a:srgbClr val="0070C0"/>
              </a:solidFill>
              <a:latin typeface="Edwardian Script ITC" panose="030303020407070D0804" pitchFamily="66" charset="0"/>
              <a:ea typeface="Zilla Slab"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6A0F80D3-4AB4-62EB-EDF5-B0BFD57DB750}"/>
              </a:ext>
            </a:extLst>
          </p:cNvPr>
          <p:cNvSpPr txBox="1"/>
          <p:nvPr/>
        </p:nvSpPr>
        <p:spPr>
          <a:xfrm>
            <a:off x="4434838" y="2909828"/>
            <a:ext cx="3322321" cy="3477875"/>
          </a:xfrm>
          <a:prstGeom prst="rect">
            <a:avLst/>
          </a:prstGeom>
          <a:noFill/>
        </p:spPr>
        <p:txBody>
          <a:bodyPr wrap="square">
            <a:spAutoFit/>
          </a:bodyPr>
          <a:lstStyle/>
          <a:p>
            <a:pPr algn="ctr"/>
            <a:r>
              <a:rPr lang="en-GB" sz="4400" dirty="0">
                <a:solidFill>
                  <a:srgbClr val="0070C0"/>
                </a:solidFill>
                <a:effectLst/>
                <a:latin typeface="Edwardian Script ITC" panose="030303020407070D0804" pitchFamily="66" charset="0"/>
              </a:rPr>
              <a:t>Creative</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Amusing</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Fun</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Childlike</a:t>
            </a:r>
            <a:br>
              <a:rPr lang="en-GB" sz="4400" dirty="0">
                <a:solidFill>
                  <a:srgbClr val="0070C0"/>
                </a:solidFill>
                <a:effectLst/>
                <a:latin typeface="Edwardian Script ITC" panose="030303020407070D0804" pitchFamily="66" charset="0"/>
              </a:rPr>
            </a:br>
            <a:r>
              <a:rPr lang="en-GB" sz="4400" dirty="0">
                <a:solidFill>
                  <a:srgbClr val="0070C0"/>
                </a:solidFill>
                <a:effectLst/>
                <a:latin typeface="Edwardian Script ITC" panose="030303020407070D0804" pitchFamily="66" charset="0"/>
              </a:rPr>
              <a:t>Romantic</a:t>
            </a:r>
            <a:endParaRPr lang="en-GB" sz="4400" dirty="0">
              <a:solidFill>
                <a:srgbClr val="0070C0"/>
              </a:solidFill>
              <a:latin typeface="Edwardian Script ITC" panose="030303020407070D0804" pitchFamily="66" charset="0"/>
              <a:ea typeface="Zilla Slab" pitchFamily="2" charset="0"/>
              <a:cs typeface="Times New Roman" panose="02020603050405020304" pitchFamily="18" charset="0"/>
            </a:endParaRPr>
          </a:p>
        </p:txBody>
      </p:sp>
    </p:spTree>
    <p:extLst>
      <p:ext uri="{BB962C8B-B14F-4D97-AF65-F5344CB8AC3E}">
        <p14:creationId xmlns:p14="http://schemas.microsoft.com/office/powerpoint/2010/main" val="20352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9.0.5012"/>
  <p:tag name="SLIDO_PRESENTATION_ID" val="00000000-0000-0000-0000-000000000000"/>
  <p:tag name="SLIDO_EVENT_UUID" val="4b0dc696-10dd-4488-98de-67c2e1c73307"/>
  <p:tag name="SLIDO_EVENT_SECTION_UUID" val="27e560e6-ced8-467b-8e23-191705d41040"/>
</p:tagLst>
</file>

<file path=ppt/tags/tag10.xml><?xml version="1.0" encoding="utf-8"?>
<p:tagLst xmlns:a="http://schemas.openxmlformats.org/drawingml/2006/main" xmlns:r="http://schemas.openxmlformats.org/officeDocument/2006/relationships" xmlns:p="http://schemas.openxmlformats.org/presentationml/2006/main">
  <p:tag name="SLIDO_ELEMENT" val="footer"/>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3MDU0MzE4NDZ9"/>
  <p:tag name="SLIDO_TYPE" val="SlidoPoll"/>
  <p:tag name="SLIDO_POLL_UUID" val="4ff922f5-a375-4e1f-b8d4-8787472fbd6b"/>
  <p:tag name="SLIDO_POLL_QUESTION_UUID" val="260b9234-b791-4c75-8129-e2dc34c3014c"/>
  <p:tag name="SLIDO_TIMELINE" val="W3sic2NyZWVuIjoiUXVpekpvaW5pbmciLCJzaG93UmVzdWx0cyI6ZmFsc2UsInNob3dDb3JyZWN0QW5zd2VycyI6ZmFsc2UsInZvdGluZ0xvY2tlZCI6ZmFsc2V9LHsicG9sbFF1ZXN0aW9uVXVpZCI6IjI2MGI5MjM0LWI3OTEtNGM3NS04MTI5LWUyZGMzNGMzMDE0YyIsInNob3dSZXN1bHRzIjpmYWxzZSwic2hvd0NvcnJlY3RBbnN3ZXJzIjpmYWxzZSwidm90aW5nTG9ja2VkIjpmYWxzZX0seyJwb2xsUXVlc3Rpb25VdWlkIjoiMjYwYjkyMzQtYjc5MS00Yzc1LTgxMjktZTJkYzM0YzMwMTRjIiwic2hvd1Jlc3VsdHMiOnRydWUsInNob3dDb3JyZWN0QW5zd2VycyI6ZmFsc2UsInZvdGluZ0xvY2tlZCI6dHJ1ZX0seyJwb2xsUXVlc3Rpb25VdWlkIjoiMjYwYjkyMzQtYjc5MS00Yzc1LTgxMjktZTJkYzM0YzMwMTRjIiwic2hvd1Jlc3VsdHMiOnRydWUsInNob3dDb3JyZWN0QW5zd2VycyI6dHJ1ZSwidm90aW5nTG9ja2VkIjp0cnV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3MDU0MzIyMjJ9"/>
  <p:tag name="SLIDO_TYPE" val="SlidoPoll"/>
  <p:tag name="SLIDO_POLL_UUID" val="4ff922f5-a375-4e1f-b8d4-8787472fbd6b"/>
  <p:tag name="SLIDO_POLL_QUESTION_UUID" val="f25acdf6-94cc-4131-8556-da475103db7c"/>
  <p:tag name="SLIDO_TIMELINE" val="W3sic2NyZWVuIjoiUXVpekdldFJlYWR5Iiwic2hvd1Jlc3VsdHMiOmZhbHNlLCJzaG93Q29ycmVjdEFuc3dlcnMiOmZhbHNlLCJ2b3RpbmdMb2NrZWQiOmZhbHNlfSx7InBvbGxRdWVzdGlvblV1aWQiOiJmMjVhY2RmNi05NGNjLTQxMzEtODU1Ni1kYTQ3NTEwM2RiN2MiLCJzaG93UmVzdWx0cyI6ZmFsc2UsInNob3dDb3JyZWN0QW5zd2VycyI6ZmFsc2UsInZvdGluZ0xvY2tlZCI6ZmFsc2V9LHsicG9sbFF1ZXN0aW9uVXVpZCI6ImYyNWFjZGY2LTk0Y2MtNDEzMS04NTU2LWRhNDc1MTAzZGI3YyIsInNob3dSZXN1bHRzIjp0cnVlLCJzaG93Q29ycmVjdEFuc3dlcnMiOmZhbHNlLCJ2b3RpbmdMb2NrZWQiOnRydWV9LHsicG9sbFF1ZXN0aW9uVXVpZCI6ImYyNWFjZGY2LTk0Y2MtNDEzMS04NTU2LWRhNDc1MTAzZGI3YyIsInNob3dSZXN1bHRzIjp0cnVlLCJzaG93Q29ycmVjdEFuc3dlcnMiOnRydWUsInZvdGluZ0xvY2tlZCI6dHJ1ZX0seyJzY3JlZW4iOiJRdWl6TGVhZGVyYm9hcmQiLCJwb2xsUXVlc3Rpb25VdWlkIjoiNjY2MjczNDUtZDlhNi00NjYyLWFhOTYtYTk1N2UxZmVjNzIxIiwic2hvd1Jlc3VsdHMiOnRydWUsInNob3dDb3JyZWN0QW5zd2VycyI6dHJ1ZSwidm90aW5nTG9ja2VkIjp0cnVlfV0="/>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DU0MzgwMjh9"/>
  <p:tag name="SLIDO_TYPE" val="SlidoPoll"/>
  <p:tag name="SLIDO_POLL_UUID" val="9c275c16-c7c0-4db5-8b30-f51e18b2095a"/>
  <p:tag name="SLIDO_TIMELINE" val="W3sicG9sbFF1ZXN0aW9uVXVpZCI6IjUxNGZhNjJlLTE1MWQtNDM3ZC1hN2E1LTFjNDQ1NDhkNjNlYiIsInNob3dSZXN1bHRzIjpmYWxzZSwic2hvd0NvcnJlY3RBbnN3ZXJzIjpmYWxzZSwidm90aW5nTG9ja2VkIjpmYWxzZX0seyJwb2xsUXVlc3Rpb25VdWlkIjoiNTE0ZmE2MmUtMTUxZC00MzdkLWE3YTUtMWM0NDU0OGQ2M2ViIiwic2hvd1Jlc3VsdHMiOnRydWUsInNob3dDb3JyZWN0QW5zd2VycyI6dHJ1ZSwidm90aW5nTG9ja2VkIjpmYWxzZX1d"/>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3MDU0Mzg4NDB9"/>
  <p:tag name="SLIDO_TYPE" val="SlidoPoll"/>
  <p:tag name="SLIDO_POLL_UUID" val="0dd0bf5b-fcf4-4779-a6e7-09d65f32a402"/>
  <p:tag name="SLIDO_TIMELINE" val="W3sicG9sbFF1ZXN0aW9uVXVpZCI6IjYwNmUyN2EwLWRlYTEtNGZhYy04NDFjLThjMmZmY2I3NGUyYyIsInNob3dSZXN1bHRzIjpmYWxzZSwic2hvd0NvcnJlY3RBbnN3ZXJzIjpmYWxzZSwidm90aW5nTG9ja2VkIjpmYWxzZX0seyJwb2xsUXVlc3Rpb25VdWlkIjoiNjA2ZTI3YTAtZGVhMS00ZmFjLTg0MWMtOGMyZmZjYjc0ZTJjIiwic2hvd1Jlc3VsdHMiOnRydWUsInNob3dDb3JyZWN0QW5zd2VycyI6dHJ1ZSwidm90aW5nTG9ja2VkIjpmYWxzZX1d"/>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title"/>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B1647BF-6EA2-4149-B18F-6AE756F64914}" vid="{ED7F304D-28A9-404E-9642-261249A262D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2657</Words>
  <Application>Microsoft Office PowerPoint</Application>
  <PresentationFormat>Widescreen</PresentationFormat>
  <Paragraphs>388</Paragraphs>
  <Slides>119</Slides>
  <Notes>92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119</vt:i4>
      </vt:variant>
    </vt:vector>
  </HeadingPairs>
  <TitlesOfParts>
    <vt:vector size="134" baseType="lpstr">
      <vt:lpstr>Abadi</vt:lpstr>
      <vt:lpstr>Aptos</vt:lpstr>
      <vt:lpstr>Arial</vt:lpstr>
      <vt:lpstr>Arial Nova Cond Light</vt:lpstr>
      <vt:lpstr>Calibri</vt:lpstr>
      <vt:lpstr>Calibri Light</vt:lpstr>
      <vt:lpstr>Comic Sans MS</vt:lpstr>
      <vt:lpstr>Consolas</vt:lpstr>
      <vt:lpstr>Edwardian Script ITC</vt:lpstr>
      <vt:lpstr>Segoe UI</vt:lpstr>
      <vt:lpstr>Stencil</vt:lpstr>
      <vt:lpstr>Times New Roman</vt:lpstr>
      <vt:lpstr>Zilla Slab</vt:lpstr>
      <vt:lpstr>Theme1</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French</dc:creator>
  <cp:lastModifiedBy>Robert French</cp:lastModifiedBy>
  <cp:revision>37</cp:revision>
  <dcterms:created xsi:type="dcterms:W3CDTF">2024-02-23T18:59:48Z</dcterms:created>
  <dcterms:modified xsi:type="dcterms:W3CDTF">2024-03-14T20:30:56Z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1.9.0.5012</vt:lpwstr>
  </property>
  <property fmtid="{D5CDD505-2E9C-101B-9397-08002B2CF9AE}" pid="3" name="MSIP_Label_249dd434-d51a-431d-9632-71b0679d7ba6_Enabled">
    <vt:lpwstr>true</vt:lpwstr>
  </property>
  <property fmtid="{D5CDD505-2E9C-101B-9397-08002B2CF9AE}" pid="4" name="MSIP_Label_249dd434-d51a-431d-9632-71b0679d7ba6_SetDate">
    <vt:lpwstr>2024-03-06T17:32:08Z</vt:lpwstr>
  </property>
  <property fmtid="{D5CDD505-2E9C-101B-9397-08002B2CF9AE}" pid="5" name="MSIP_Label_249dd434-d51a-431d-9632-71b0679d7ba6_Method">
    <vt:lpwstr>Standard</vt:lpwstr>
  </property>
  <property fmtid="{D5CDD505-2E9C-101B-9397-08002B2CF9AE}" pid="6" name="MSIP_Label_249dd434-d51a-431d-9632-71b0679d7ba6_Name">
    <vt:lpwstr>General</vt:lpwstr>
  </property>
  <property fmtid="{D5CDD505-2E9C-101B-9397-08002B2CF9AE}" pid="7" name="MSIP_Label_249dd434-d51a-431d-9632-71b0679d7ba6_SiteId">
    <vt:lpwstr>43ad7b98-e4ac-4313-9135-5e9a60cca7f0</vt:lpwstr>
  </property>
  <property fmtid="{D5CDD505-2E9C-101B-9397-08002B2CF9AE}" pid="8" name="MSIP_Label_249dd434-d51a-431d-9632-71b0679d7ba6_ActionId">
    <vt:lpwstr>6c46ab71-b906-4dec-a3fa-8c16c843976c</vt:lpwstr>
  </property>
  <property fmtid="{D5CDD505-2E9C-101B-9397-08002B2CF9AE}" pid="9" name="MSIP_Label_249dd434-d51a-431d-9632-71b0679d7ba6_ContentBits">
    <vt:lpwstr>0</vt:lpwstr>
  </property>
</Properties>
</file>